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Nunito"/>
      <p:regular r:id="rId22"/>
      <p:bold r:id="rId23"/>
      <p:italic r:id="rId24"/>
      <p:boldItalic r:id="rId25"/>
    </p:embeddedFont>
    <p:embeddedFont>
      <p:font typeface="PT Sans Narrow"/>
      <p:regular r:id="rId26"/>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regular.fntdata"/><Relationship Id="rId21" Type="http://schemas.openxmlformats.org/officeDocument/2006/relationships/slide" Target="slides/slide16.xml"/><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regular.fntdata"/><Relationship Id="rId25" Type="http://schemas.openxmlformats.org/officeDocument/2006/relationships/font" Target="fonts/Nunito-boldItalic.fntdata"/><Relationship Id="rId28" Type="http://schemas.openxmlformats.org/officeDocument/2006/relationships/font" Target="fonts/OpenSans-regular.fntdata"/><Relationship Id="rId27" Type="http://schemas.openxmlformats.org/officeDocument/2006/relationships/font" Target="fonts/PTSansNarrow-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5c05bf63ad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5c05bf63ad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a87c9a4e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9a87c9a4e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9a87c9a4e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9a87c9a4e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75e54a68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75e54a68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a87c9a4e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9a87c9a4e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5b74168dc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5b74168dc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fc9468cdc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fc9468cdc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62d9c73552d7168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2d9c73552d7168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8feb53c0f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8feb53c0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 mins.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2cf6b13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2cf6b13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a:t>
            </a:r>
            <a:r>
              <a:rPr b="1" lang="en"/>
              <a:t> mins.</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b74168d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5b74168d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feb53c0f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feb53c0f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5b74168dc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5b74168dc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9a87c9a4e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9a87c9a4e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6e219863c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6e219863c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 mins.</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783F04"/>
              </a:buClr>
              <a:buSzPts val="3600"/>
              <a:buFont typeface="PT Sans Narrow"/>
              <a:buNone/>
              <a:defRPr b="1" sz="3600">
                <a:solidFill>
                  <a:srgbClr val="783F04"/>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bermudaeducationnetwork.com/what-we-do/lesson-plan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ocs.google.com/forms/d/e/1FAIpQLSd7q1VWaWz1CB4VUB-yOvuC7XeBBfYWjmaH46ftHvt1vtpQyQ/viewfo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youtube.com/watch?v=0qlbcCSd868" TargetMode="External"/><Relationship Id="rId4" Type="http://schemas.openxmlformats.org/officeDocument/2006/relationships/hyperlink" Target="https://www.youtube.com/watch?v=sUFn3u-A1Xc&amp;t=1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ZrSWYE37MJ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122600" y="1292200"/>
            <a:ext cx="7136700" cy="64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sz="4500"/>
          </a:p>
          <a:p>
            <a:pPr indent="0" lvl="0" marL="0" rtl="0" algn="ctr">
              <a:spcBef>
                <a:spcPts val="0"/>
              </a:spcBef>
              <a:spcAft>
                <a:spcPts val="0"/>
              </a:spcAft>
              <a:buNone/>
            </a:pPr>
            <a:r>
              <a:t/>
            </a:r>
            <a:endParaRPr sz="4500"/>
          </a:p>
          <a:p>
            <a:pPr indent="0" lvl="0" marL="0" rtl="0" algn="ctr">
              <a:spcBef>
                <a:spcPts val="0"/>
              </a:spcBef>
              <a:spcAft>
                <a:spcPts val="0"/>
              </a:spcAft>
              <a:buNone/>
            </a:pPr>
            <a:r>
              <a:rPr lang="en" sz="4833">
                <a:solidFill>
                  <a:schemeClr val="accent3"/>
                </a:solidFill>
              </a:rPr>
              <a:t>Living Things</a:t>
            </a:r>
            <a:endParaRPr sz="4833">
              <a:solidFill>
                <a:schemeClr val="accent3"/>
              </a:solidFill>
            </a:endParaRPr>
          </a:p>
        </p:txBody>
      </p:sp>
      <p:sp>
        <p:nvSpPr>
          <p:cNvPr id="67" name="Google Shape;67;p13"/>
          <p:cNvSpPr txBox="1"/>
          <p:nvPr>
            <p:ph idx="1" type="subTitle"/>
          </p:nvPr>
        </p:nvSpPr>
        <p:spPr>
          <a:xfrm>
            <a:off x="1428750" y="1771675"/>
            <a:ext cx="67242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i="1" lang="en" sz="3200">
                <a:solidFill>
                  <a:srgbClr val="6AA84F"/>
                </a:solidFill>
              </a:rPr>
              <a:t>A Cross-Curricular Approach</a:t>
            </a:r>
            <a:endParaRPr b="1" i="1" sz="3200">
              <a:solidFill>
                <a:srgbClr val="6AA84F"/>
              </a:solidFill>
            </a:endParaRPr>
          </a:p>
          <a:p>
            <a:pPr indent="0" lvl="0" marL="0" rtl="0" algn="ctr">
              <a:spcBef>
                <a:spcPts val="0"/>
              </a:spcBef>
              <a:spcAft>
                <a:spcPts val="0"/>
              </a:spcAft>
              <a:buNone/>
            </a:pPr>
            <a:r>
              <a:rPr i="1" lang="en">
                <a:solidFill>
                  <a:srgbClr val="6AA84F"/>
                </a:solidFill>
              </a:rPr>
              <a:t>A BEN Workshop</a:t>
            </a:r>
            <a:endParaRPr i="1">
              <a:solidFill>
                <a:srgbClr val="6AA84F"/>
              </a:solidFill>
            </a:endParaRPr>
          </a:p>
        </p:txBody>
      </p:sp>
      <p:pic>
        <p:nvPicPr>
          <p:cNvPr id="68" name="Google Shape;68;p13"/>
          <p:cNvPicPr preferRelativeResize="0"/>
          <p:nvPr/>
        </p:nvPicPr>
        <p:blipFill>
          <a:blip r:embed="rId3">
            <a:alphaModFix/>
          </a:blip>
          <a:stretch>
            <a:fillRect/>
          </a:stretch>
        </p:blipFill>
        <p:spPr>
          <a:xfrm>
            <a:off x="2809400" y="2564275"/>
            <a:ext cx="4182415" cy="2274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233300" y="0"/>
            <a:ext cx="8973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chemeClr val="accent3"/>
                </a:solidFill>
              </a:rPr>
              <a:t>Lesson 3: Exploring Local Habitats </a:t>
            </a:r>
            <a:endParaRPr sz="1855" u="sng">
              <a:solidFill>
                <a:srgbClr val="000000"/>
              </a:solidFill>
              <a:latin typeface="Calibri"/>
              <a:ea typeface="Calibri"/>
              <a:cs typeface="Calibri"/>
              <a:sym typeface="Calibri"/>
            </a:endParaRPr>
          </a:p>
          <a:p>
            <a:pPr indent="0" lvl="0" marL="0" rtl="0" algn="l">
              <a:spcBef>
                <a:spcPts val="0"/>
              </a:spcBef>
              <a:spcAft>
                <a:spcPts val="0"/>
              </a:spcAft>
              <a:buNone/>
            </a:pPr>
            <a:r>
              <a:t/>
            </a:r>
            <a:endParaRPr>
              <a:solidFill>
                <a:schemeClr val="accent3"/>
              </a:solidFill>
            </a:endParaRPr>
          </a:p>
        </p:txBody>
      </p:sp>
      <p:sp>
        <p:nvSpPr>
          <p:cNvPr id="131" name="Google Shape;131;p22"/>
          <p:cNvSpPr txBox="1"/>
          <p:nvPr>
            <p:ph idx="1" type="body"/>
          </p:nvPr>
        </p:nvSpPr>
        <p:spPr>
          <a:xfrm>
            <a:off x="305550" y="596250"/>
            <a:ext cx="8532900" cy="436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300" u="sng">
                <a:solidFill>
                  <a:srgbClr val="000000"/>
                </a:solidFill>
                <a:latin typeface="Arial"/>
                <a:ea typeface="Arial"/>
                <a:cs typeface="Arial"/>
                <a:sym typeface="Arial"/>
              </a:rPr>
              <a:t>Introduction:</a:t>
            </a:r>
            <a:endParaRPr b="1" sz="1300" u="sng">
              <a:solidFill>
                <a:srgbClr val="000000"/>
              </a:solidFill>
              <a:latin typeface="Arial"/>
              <a:ea typeface="Arial"/>
              <a:cs typeface="Arial"/>
              <a:sym typeface="Arial"/>
            </a:endParaRPr>
          </a:p>
          <a:p>
            <a:pPr indent="0" lvl="0" marL="0" rtl="0" algn="l">
              <a:lnSpc>
                <a:spcPct val="80000"/>
              </a:lnSpc>
              <a:spcBef>
                <a:spcPts val="0"/>
              </a:spcBef>
              <a:spcAft>
                <a:spcPts val="0"/>
              </a:spcAft>
              <a:buNone/>
            </a:pPr>
            <a:r>
              <a:rPr lang="en" sz="1300">
                <a:solidFill>
                  <a:srgbClr val="000000"/>
                </a:solidFill>
                <a:latin typeface="Arial"/>
                <a:ea typeface="Arial"/>
                <a:cs typeface="Arial"/>
                <a:sym typeface="Arial"/>
              </a:rPr>
              <a:t>A habitat is a place where animals and plants live. Living things (plants and animals) get food, water and shelter from their habitat, which keeps them alive. There are many different habitats in the world (ocean, desert, rainforest etc) and many different animals that can live in one habitat. </a:t>
            </a:r>
            <a:endParaRPr sz="1300">
              <a:solidFill>
                <a:srgbClr val="000000"/>
              </a:solidFill>
              <a:latin typeface="Arial"/>
              <a:ea typeface="Arial"/>
              <a:cs typeface="Arial"/>
              <a:sym typeface="Arial"/>
            </a:endParaRPr>
          </a:p>
          <a:p>
            <a:pPr indent="0" lvl="0" marL="0" rtl="0" algn="l">
              <a:lnSpc>
                <a:spcPct val="80000"/>
              </a:lnSpc>
              <a:spcBef>
                <a:spcPts val="0"/>
              </a:spcBef>
              <a:spcAft>
                <a:spcPts val="0"/>
              </a:spcAft>
              <a:buNone/>
            </a:pPr>
            <a:r>
              <a:t/>
            </a:r>
            <a:endParaRPr sz="13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300" u="sng">
                <a:solidFill>
                  <a:srgbClr val="000000"/>
                </a:solidFill>
                <a:latin typeface="Arial"/>
                <a:ea typeface="Arial"/>
                <a:cs typeface="Arial"/>
                <a:sym typeface="Arial"/>
              </a:rPr>
              <a:t>Main Activity:</a:t>
            </a:r>
            <a:endParaRPr b="1" sz="1300" u="sng">
              <a:solidFill>
                <a:srgbClr val="000000"/>
              </a:solidFill>
              <a:latin typeface="Arial"/>
              <a:ea typeface="Arial"/>
              <a:cs typeface="Arial"/>
              <a:sym typeface="Arial"/>
            </a:endParaRPr>
          </a:p>
          <a:p>
            <a:pPr indent="-311150" lvl="0" marL="457200" rtl="0" algn="l">
              <a:lnSpc>
                <a:spcPct val="100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Show students pictures of different habitats (local and overseas).</a:t>
            </a:r>
            <a:endParaRPr sz="1300">
              <a:solidFill>
                <a:srgbClr val="000000"/>
              </a:solidFill>
              <a:latin typeface="Arial"/>
              <a:ea typeface="Arial"/>
              <a:cs typeface="Arial"/>
              <a:sym typeface="Arial"/>
            </a:endParaRPr>
          </a:p>
          <a:p>
            <a:pPr indent="-311150" lvl="0" marL="457200" rtl="0" algn="l">
              <a:lnSpc>
                <a:spcPct val="100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Ask students to think about the differences between the habitats. (Some habitats are not in Bermuda)</a:t>
            </a:r>
            <a:endParaRPr sz="1300">
              <a:solidFill>
                <a:srgbClr val="000000"/>
              </a:solidFill>
              <a:latin typeface="Arial"/>
              <a:ea typeface="Arial"/>
              <a:cs typeface="Arial"/>
              <a:sym typeface="Arial"/>
            </a:endParaRPr>
          </a:p>
          <a:p>
            <a:pPr indent="-311150" lvl="0" marL="457200" rtl="0" algn="l">
              <a:lnSpc>
                <a:spcPct val="100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Ask students to group the local habitats only</a:t>
            </a:r>
            <a:endParaRPr sz="1300">
              <a:solidFill>
                <a:srgbClr val="000000"/>
              </a:solidFill>
              <a:latin typeface="Arial"/>
              <a:ea typeface="Arial"/>
              <a:cs typeface="Arial"/>
              <a:sym typeface="Arial"/>
            </a:endParaRPr>
          </a:p>
          <a:p>
            <a:pPr indent="-311150" lvl="0" marL="457200" rtl="0" algn="l">
              <a:lnSpc>
                <a:spcPct val="100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Allow students to discuss the similarities and differences of the local habitats.</a:t>
            </a:r>
            <a:endParaRPr sz="1300">
              <a:solidFill>
                <a:srgbClr val="000000"/>
              </a:solidFill>
              <a:latin typeface="Arial"/>
              <a:ea typeface="Arial"/>
              <a:cs typeface="Arial"/>
              <a:sym typeface="Arial"/>
            </a:endParaRPr>
          </a:p>
          <a:p>
            <a:pPr indent="-311150" lvl="0" marL="457200" rtl="0" algn="l">
              <a:lnSpc>
                <a:spcPct val="100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Students will choose two local habitats and compare and contrast each habitat on a Venn Diagram.</a:t>
            </a:r>
            <a:endParaRPr sz="13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3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300" u="sng">
                <a:solidFill>
                  <a:srgbClr val="000000"/>
                </a:solidFill>
                <a:latin typeface="Arial"/>
                <a:ea typeface="Arial"/>
                <a:cs typeface="Arial"/>
                <a:sym typeface="Arial"/>
              </a:rPr>
              <a:t>Plenary/ Reflexion:</a:t>
            </a:r>
            <a:endParaRPr b="1" sz="1300" u="sng">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300">
                <a:solidFill>
                  <a:srgbClr val="000000"/>
                </a:solidFill>
                <a:latin typeface="Arial"/>
                <a:ea typeface="Arial"/>
                <a:cs typeface="Arial"/>
                <a:sym typeface="Arial"/>
              </a:rPr>
              <a:t>Writing activity: Students will choose one local habitat they would like to live in if they were an animal and explain why. </a:t>
            </a:r>
            <a:endParaRPr sz="13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300">
              <a:solidFill>
                <a:srgbClr val="000000"/>
              </a:solidFill>
              <a:latin typeface="Arial"/>
              <a:ea typeface="Arial"/>
              <a:cs typeface="Arial"/>
              <a:sym typeface="Arial"/>
            </a:endParaRPr>
          </a:p>
          <a:p>
            <a:pPr indent="0" lvl="0" marL="0" rtl="0" algn="l">
              <a:lnSpc>
                <a:spcPct val="80000"/>
              </a:lnSpc>
              <a:spcBef>
                <a:spcPts val="0"/>
              </a:spcBef>
              <a:spcAft>
                <a:spcPts val="0"/>
              </a:spcAft>
              <a:buNone/>
            </a:pPr>
            <a:r>
              <a:rPr b="1" lang="en" sz="1300">
                <a:solidFill>
                  <a:schemeClr val="accent1"/>
                </a:solidFill>
                <a:highlight>
                  <a:schemeClr val="accent6"/>
                </a:highlight>
                <a:latin typeface="Arial"/>
                <a:ea typeface="Arial"/>
                <a:cs typeface="Arial"/>
                <a:sym typeface="Arial"/>
              </a:rPr>
              <a:t>Cambridge Science Standard:</a:t>
            </a:r>
            <a:r>
              <a:rPr b="1" lang="en" sz="1300">
                <a:solidFill>
                  <a:schemeClr val="accent1"/>
                </a:solidFill>
                <a:latin typeface="Arial"/>
                <a:ea typeface="Arial"/>
                <a:cs typeface="Arial"/>
                <a:sym typeface="Arial"/>
              </a:rPr>
              <a:t> </a:t>
            </a:r>
            <a:endParaRPr b="1" sz="1300">
              <a:solidFill>
                <a:schemeClr val="accent1"/>
              </a:solidFill>
              <a:latin typeface="Arial"/>
              <a:ea typeface="Arial"/>
              <a:cs typeface="Arial"/>
              <a:sym typeface="Arial"/>
            </a:endParaRPr>
          </a:p>
          <a:p>
            <a:pPr indent="0" lvl="0" marL="0" rtl="0" algn="l">
              <a:lnSpc>
                <a:spcPct val="80000"/>
              </a:lnSpc>
              <a:spcBef>
                <a:spcPts val="0"/>
              </a:spcBef>
              <a:spcAft>
                <a:spcPts val="0"/>
              </a:spcAft>
              <a:buNone/>
            </a:pPr>
            <a:r>
              <a:rPr b="1" lang="en" sz="1300">
                <a:solidFill>
                  <a:schemeClr val="accent1"/>
                </a:solidFill>
                <a:latin typeface="Arial"/>
                <a:ea typeface="Arial"/>
                <a:cs typeface="Arial"/>
                <a:sym typeface="Arial"/>
              </a:rPr>
              <a:t>2Be.03 Identify similarities and differences between local environments in terms of hot, cold, dry, wet, many plants, few plants, many animals and few animals.</a:t>
            </a:r>
            <a:endParaRPr b="1" sz="1300">
              <a:solidFill>
                <a:schemeClr val="accent1"/>
              </a:solidFill>
              <a:latin typeface="Arial"/>
              <a:ea typeface="Arial"/>
              <a:cs typeface="Arial"/>
              <a:sym typeface="Arial"/>
            </a:endParaRPr>
          </a:p>
          <a:p>
            <a:pPr indent="0" lvl="0" marL="0" rtl="0" algn="l">
              <a:lnSpc>
                <a:spcPct val="80000"/>
              </a:lnSpc>
              <a:spcBef>
                <a:spcPts val="0"/>
              </a:spcBef>
              <a:spcAft>
                <a:spcPts val="0"/>
              </a:spcAft>
              <a:buNone/>
            </a:pPr>
            <a:r>
              <a:t/>
            </a:r>
            <a:endParaRPr b="1" sz="1300">
              <a:solidFill>
                <a:schemeClr val="accent1"/>
              </a:solidFill>
              <a:latin typeface="Arial"/>
              <a:ea typeface="Arial"/>
              <a:cs typeface="Arial"/>
              <a:sym typeface="Arial"/>
            </a:endParaRPr>
          </a:p>
          <a:p>
            <a:pPr indent="0" lvl="0" marL="0" rtl="0" algn="l">
              <a:lnSpc>
                <a:spcPct val="80000"/>
              </a:lnSpc>
              <a:spcBef>
                <a:spcPts val="0"/>
              </a:spcBef>
              <a:spcAft>
                <a:spcPts val="0"/>
              </a:spcAft>
              <a:buNone/>
            </a:pPr>
            <a:r>
              <a:rPr b="1" lang="en" sz="1300">
                <a:solidFill>
                  <a:schemeClr val="accent1"/>
                </a:solidFill>
                <a:highlight>
                  <a:schemeClr val="accent6"/>
                </a:highlight>
                <a:latin typeface="Arial"/>
                <a:ea typeface="Arial"/>
                <a:cs typeface="Arial"/>
                <a:sym typeface="Arial"/>
              </a:rPr>
              <a:t>Cambridge ELA Standard:</a:t>
            </a:r>
            <a:r>
              <a:rPr b="1" lang="en" sz="1300">
                <a:solidFill>
                  <a:schemeClr val="accent1"/>
                </a:solidFill>
                <a:latin typeface="Arial"/>
                <a:ea typeface="Arial"/>
                <a:cs typeface="Arial"/>
                <a:sym typeface="Arial"/>
              </a:rPr>
              <a:t> </a:t>
            </a:r>
            <a:endParaRPr b="1" sz="1300">
              <a:solidFill>
                <a:schemeClr val="accent1"/>
              </a:solidFill>
              <a:latin typeface="Arial"/>
              <a:ea typeface="Arial"/>
              <a:cs typeface="Arial"/>
              <a:sym typeface="Arial"/>
            </a:endParaRPr>
          </a:p>
          <a:p>
            <a:pPr indent="0" lvl="0" marL="0" rtl="0" algn="l">
              <a:lnSpc>
                <a:spcPct val="80000"/>
              </a:lnSpc>
              <a:spcBef>
                <a:spcPts val="0"/>
              </a:spcBef>
              <a:spcAft>
                <a:spcPts val="0"/>
              </a:spcAft>
              <a:buNone/>
            </a:pPr>
            <a:r>
              <a:rPr b="1" lang="en" sz="1300">
                <a:solidFill>
                  <a:schemeClr val="accent1"/>
                </a:solidFill>
                <a:latin typeface="Arial"/>
                <a:ea typeface="Arial"/>
                <a:cs typeface="Arial"/>
                <a:sym typeface="Arial"/>
              </a:rPr>
              <a:t>2Ws.02 Group together sentences relating to similar ideas.</a:t>
            </a:r>
            <a:endParaRPr b="1" sz="1300">
              <a:solidFill>
                <a:schemeClr val="accen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3"/>
          <p:cNvPicPr preferRelativeResize="0"/>
          <p:nvPr/>
        </p:nvPicPr>
        <p:blipFill>
          <a:blip r:embed="rId3">
            <a:alphaModFix/>
          </a:blip>
          <a:stretch>
            <a:fillRect/>
          </a:stretch>
        </p:blipFill>
        <p:spPr>
          <a:xfrm>
            <a:off x="1360125" y="67150"/>
            <a:ext cx="6751099"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4"/>
          <p:cNvPicPr preferRelativeResize="0"/>
          <p:nvPr/>
        </p:nvPicPr>
        <p:blipFill>
          <a:blip r:embed="rId3">
            <a:alphaModFix/>
          </a:blip>
          <a:stretch>
            <a:fillRect/>
          </a:stretch>
        </p:blipFill>
        <p:spPr>
          <a:xfrm>
            <a:off x="1319826" y="0"/>
            <a:ext cx="6799500" cy="5058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1182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chemeClr val="accent3"/>
                </a:solidFill>
              </a:rPr>
              <a:t>Lesson 4: Habitat Guess! </a:t>
            </a:r>
            <a:endParaRPr sz="6155" u="sng">
              <a:solidFill>
                <a:schemeClr val="accent3"/>
              </a:solidFill>
            </a:endParaRPr>
          </a:p>
        </p:txBody>
      </p:sp>
      <p:sp>
        <p:nvSpPr>
          <p:cNvPr id="147" name="Google Shape;147;p25"/>
          <p:cNvSpPr txBox="1"/>
          <p:nvPr>
            <p:ph idx="1" type="body"/>
          </p:nvPr>
        </p:nvSpPr>
        <p:spPr>
          <a:xfrm>
            <a:off x="240650" y="740375"/>
            <a:ext cx="8520600" cy="33027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t/>
            </a:r>
            <a:endParaRPr b="1" sz="1300" u="sng">
              <a:solidFill>
                <a:srgbClr val="000000"/>
              </a:solidFill>
              <a:latin typeface="Arial"/>
              <a:ea typeface="Arial"/>
              <a:cs typeface="Arial"/>
              <a:sym typeface="Arial"/>
            </a:endParaRPr>
          </a:p>
          <a:p>
            <a:pPr indent="0" lvl="0" marL="0" rtl="0" algn="l">
              <a:lnSpc>
                <a:spcPct val="95000"/>
              </a:lnSpc>
              <a:spcBef>
                <a:spcPts val="0"/>
              </a:spcBef>
              <a:spcAft>
                <a:spcPts val="0"/>
              </a:spcAft>
              <a:buSzPts val="852"/>
              <a:buNone/>
            </a:pPr>
            <a:r>
              <a:rPr b="1" lang="en" sz="1300" u="sng">
                <a:solidFill>
                  <a:srgbClr val="000000"/>
                </a:solidFill>
                <a:latin typeface="Arial"/>
                <a:ea typeface="Arial"/>
                <a:cs typeface="Arial"/>
                <a:sym typeface="Arial"/>
              </a:rPr>
              <a:t>Introduction:</a:t>
            </a:r>
            <a:endParaRPr b="1" sz="1300" u="sng">
              <a:solidFill>
                <a:srgbClr val="000000"/>
              </a:solidFill>
              <a:latin typeface="Arial"/>
              <a:ea typeface="Arial"/>
              <a:cs typeface="Arial"/>
              <a:sym typeface="Arial"/>
            </a:endParaRPr>
          </a:p>
          <a:p>
            <a:pPr indent="0" lvl="0" marL="0" rtl="0" algn="l">
              <a:lnSpc>
                <a:spcPct val="95000"/>
              </a:lnSpc>
              <a:spcBef>
                <a:spcPts val="0"/>
              </a:spcBef>
              <a:spcAft>
                <a:spcPts val="0"/>
              </a:spcAft>
              <a:buSzPts val="852"/>
              <a:buNone/>
            </a:pPr>
            <a:r>
              <a:rPr lang="en" sz="1300">
                <a:solidFill>
                  <a:srgbClr val="000000"/>
                </a:solidFill>
                <a:latin typeface="Arial"/>
                <a:ea typeface="Arial"/>
                <a:cs typeface="Arial"/>
                <a:sym typeface="Arial"/>
              </a:rPr>
              <a:t>A habitat is a place where animals or plant live. Living things (plants and animals) get food, water and shelter from their habitat, which keeps them alive. There are many different habitats in the world (ocean, desert, rainforest etc) and many different animals that can live in one habitat. Different habitats can also have different animals that live in each habitat. </a:t>
            </a:r>
            <a:endParaRPr sz="1300">
              <a:solidFill>
                <a:srgbClr val="000000"/>
              </a:solidFill>
              <a:latin typeface="Arial"/>
              <a:ea typeface="Arial"/>
              <a:cs typeface="Arial"/>
              <a:sym typeface="Arial"/>
            </a:endParaRPr>
          </a:p>
          <a:p>
            <a:pPr indent="0" lvl="0" marL="0" rtl="0" algn="l">
              <a:lnSpc>
                <a:spcPct val="95000"/>
              </a:lnSpc>
              <a:spcBef>
                <a:spcPts val="0"/>
              </a:spcBef>
              <a:spcAft>
                <a:spcPts val="0"/>
              </a:spcAft>
              <a:buSzPts val="852"/>
              <a:buNone/>
            </a:pPr>
            <a:r>
              <a:t/>
            </a:r>
            <a:endParaRPr b="1" sz="1300" u="sng">
              <a:solidFill>
                <a:srgbClr val="000000"/>
              </a:solidFill>
              <a:latin typeface="Arial"/>
              <a:ea typeface="Arial"/>
              <a:cs typeface="Arial"/>
              <a:sym typeface="Arial"/>
            </a:endParaRPr>
          </a:p>
          <a:p>
            <a:pPr indent="0" lvl="0" marL="0" rtl="0" algn="l">
              <a:lnSpc>
                <a:spcPct val="95000"/>
              </a:lnSpc>
              <a:spcBef>
                <a:spcPts val="0"/>
              </a:spcBef>
              <a:spcAft>
                <a:spcPts val="0"/>
              </a:spcAft>
              <a:buSzPts val="852"/>
              <a:buNone/>
            </a:pPr>
            <a:r>
              <a:rPr b="1" lang="en" sz="1300" u="sng">
                <a:solidFill>
                  <a:srgbClr val="000000"/>
                </a:solidFill>
                <a:latin typeface="Arial"/>
                <a:ea typeface="Arial"/>
                <a:cs typeface="Arial"/>
                <a:sym typeface="Arial"/>
              </a:rPr>
              <a:t>Main Activity:</a:t>
            </a:r>
            <a:endParaRPr b="1" sz="1300" u="sng">
              <a:solidFill>
                <a:srgbClr val="000000"/>
              </a:solidFill>
              <a:latin typeface="Arial"/>
              <a:ea typeface="Arial"/>
              <a:cs typeface="Arial"/>
              <a:sym typeface="Arial"/>
            </a:endParaRPr>
          </a:p>
          <a:p>
            <a:pPr indent="-311150" lvl="0" marL="457200" rtl="0" algn="l">
              <a:lnSpc>
                <a:spcPct val="9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Complete a review activity with students on Habitats (Kahoot, True/Fale, Pen/Paper etc). </a:t>
            </a:r>
            <a:endParaRPr sz="1300">
              <a:solidFill>
                <a:srgbClr val="000000"/>
              </a:solidFill>
              <a:latin typeface="Arial"/>
              <a:ea typeface="Arial"/>
              <a:cs typeface="Arial"/>
              <a:sym typeface="Arial"/>
            </a:endParaRPr>
          </a:p>
          <a:p>
            <a:pPr indent="-311150" lvl="0" marL="457200" rtl="0" algn="l">
              <a:lnSpc>
                <a:spcPct val="9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Place students in groups and provide each group with a habitat.</a:t>
            </a:r>
            <a:endParaRPr sz="1300">
              <a:solidFill>
                <a:srgbClr val="000000"/>
              </a:solidFill>
              <a:latin typeface="Arial"/>
              <a:ea typeface="Arial"/>
              <a:cs typeface="Arial"/>
              <a:sym typeface="Arial"/>
            </a:endParaRPr>
          </a:p>
          <a:p>
            <a:pPr indent="-311150" lvl="0" marL="457200" rtl="0" algn="l">
              <a:lnSpc>
                <a:spcPct val="9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In their groups, students will create a habitat using materials provided. (The habitat created must include the plants and </a:t>
            </a:r>
            <a:r>
              <a:rPr lang="en" sz="1300">
                <a:solidFill>
                  <a:srgbClr val="000000"/>
                </a:solidFill>
                <a:latin typeface="Arial"/>
                <a:ea typeface="Arial"/>
                <a:cs typeface="Arial"/>
                <a:sym typeface="Arial"/>
              </a:rPr>
              <a:t>animals</a:t>
            </a:r>
            <a:r>
              <a:rPr lang="en" sz="1300">
                <a:solidFill>
                  <a:srgbClr val="000000"/>
                </a:solidFill>
                <a:latin typeface="Arial"/>
                <a:ea typeface="Arial"/>
                <a:cs typeface="Arial"/>
                <a:sym typeface="Arial"/>
              </a:rPr>
              <a:t> that live within the habitat). </a:t>
            </a:r>
            <a:endParaRPr sz="1300">
              <a:solidFill>
                <a:srgbClr val="000000"/>
              </a:solidFill>
              <a:latin typeface="Arial"/>
              <a:ea typeface="Arial"/>
              <a:cs typeface="Arial"/>
              <a:sym typeface="Arial"/>
            </a:endParaRPr>
          </a:p>
          <a:p>
            <a:pPr indent="-311150" lvl="0" marL="457200" rtl="0" algn="l">
              <a:lnSpc>
                <a:spcPct val="9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Each group will guess the habitat that the other group has created.</a:t>
            </a:r>
            <a:endParaRPr sz="1300">
              <a:solidFill>
                <a:srgbClr val="000000"/>
              </a:solidFill>
              <a:latin typeface="Arial"/>
              <a:ea typeface="Arial"/>
              <a:cs typeface="Arial"/>
              <a:sym typeface="Arial"/>
            </a:endParaRPr>
          </a:p>
          <a:p>
            <a:pPr indent="0" lvl="0" marL="0" rtl="0" algn="l">
              <a:lnSpc>
                <a:spcPct val="95000"/>
              </a:lnSpc>
              <a:spcBef>
                <a:spcPts val="0"/>
              </a:spcBef>
              <a:spcAft>
                <a:spcPts val="0"/>
              </a:spcAft>
              <a:buSzPts val="852"/>
              <a:buNone/>
            </a:pPr>
            <a:r>
              <a:t/>
            </a:r>
            <a:endParaRPr sz="1300">
              <a:solidFill>
                <a:srgbClr val="000000"/>
              </a:solidFill>
              <a:latin typeface="Arial"/>
              <a:ea typeface="Arial"/>
              <a:cs typeface="Arial"/>
              <a:sym typeface="Arial"/>
            </a:endParaRPr>
          </a:p>
          <a:p>
            <a:pPr indent="0" lvl="0" marL="0" rtl="0" algn="l">
              <a:lnSpc>
                <a:spcPct val="95000"/>
              </a:lnSpc>
              <a:spcBef>
                <a:spcPts val="0"/>
              </a:spcBef>
              <a:spcAft>
                <a:spcPts val="0"/>
              </a:spcAft>
              <a:buSzPts val="852"/>
              <a:buNone/>
            </a:pPr>
            <a:r>
              <a:rPr b="1" lang="en" sz="1300" u="sng">
                <a:solidFill>
                  <a:srgbClr val="000000"/>
                </a:solidFill>
                <a:latin typeface="Arial"/>
                <a:ea typeface="Arial"/>
                <a:cs typeface="Arial"/>
                <a:sym typeface="Arial"/>
              </a:rPr>
              <a:t>Plenary/ Reflexion:</a:t>
            </a:r>
            <a:endParaRPr b="1" sz="1300" u="sng">
              <a:solidFill>
                <a:srgbClr val="000000"/>
              </a:solidFill>
              <a:latin typeface="Arial"/>
              <a:ea typeface="Arial"/>
              <a:cs typeface="Arial"/>
              <a:sym typeface="Arial"/>
            </a:endParaRPr>
          </a:p>
          <a:p>
            <a:pPr indent="0" lvl="0" marL="0" rtl="0" algn="l">
              <a:lnSpc>
                <a:spcPct val="95000"/>
              </a:lnSpc>
              <a:spcBef>
                <a:spcPts val="0"/>
              </a:spcBef>
              <a:spcAft>
                <a:spcPts val="0"/>
              </a:spcAft>
              <a:buSzPts val="852"/>
              <a:buNone/>
            </a:pPr>
            <a:r>
              <a:rPr lang="en" sz="1300">
                <a:solidFill>
                  <a:srgbClr val="000000"/>
                </a:solidFill>
                <a:latin typeface="Arial"/>
                <a:ea typeface="Arial"/>
                <a:cs typeface="Arial"/>
                <a:sym typeface="Arial"/>
              </a:rPr>
              <a:t>Students will write which habitat they liked the best and explain why.</a:t>
            </a:r>
            <a:endParaRPr sz="1300">
              <a:solidFill>
                <a:srgbClr val="000000"/>
              </a:solidFill>
              <a:latin typeface="Arial"/>
              <a:ea typeface="Arial"/>
              <a:cs typeface="Arial"/>
              <a:sym typeface="Arial"/>
            </a:endParaRPr>
          </a:p>
          <a:p>
            <a:pPr indent="0" lvl="0" marL="0" rtl="0" algn="l">
              <a:lnSpc>
                <a:spcPct val="95000"/>
              </a:lnSpc>
              <a:spcBef>
                <a:spcPts val="0"/>
              </a:spcBef>
              <a:spcAft>
                <a:spcPts val="0"/>
              </a:spcAft>
              <a:buSzPts val="852"/>
              <a:buNone/>
            </a:pPr>
            <a:r>
              <a:t/>
            </a:r>
            <a:endParaRPr sz="1300">
              <a:solidFill>
                <a:srgbClr val="000000"/>
              </a:solidFill>
              <a:latin typeface="Arial"/>
              <a:ea typeface="Arial"/>
              <a:cs typeface="Arial"/>
              <a:sym typeface="Arial"/>
            </a:endParaRPr>
          </a:p>
          <a:p>
            <a:pPr indent="0" lvl="0" marL="0" rtl="0" algn="l">
              <a:lnSpc>
                <a:spcPct val="95000"/>
              </a:lnSpc>
              <a:spcBef>
                <a:spcPts val="0"/>
              </a:spcBef>
              <a:spcAft>
                <a:spcPts val="0"/>
              </a:spcAft>
              <a:buSzPts val="852"/>
              <a:buNone/>
            </a:pPr>
            <a:r>
              <a:t/>
            </a:r>
            <a:endParaRPr b="1" sz="1300">
              <a:solidFill>
                <a:schemeClr val="accent1"/>
              </a:solidFill>
              <a:latin typeface="Arial"/>
              <a:ea typeface="Arial"/>
              <a:cs typeface="Arial"/>
              <a:sym typeface="Arial"/>
            </a:endParaRPr>
          </a:p>
          <a:p>
            <a:pPr indent="0" lvl="0" marL="0" rtl="0" algn="l">
              <a:lnSpc>
                <a:spcPct val="95000"/>
              </a:lnSpc>
              <a:spcBef>
                <a:spcPts val="0"/>
              </a:spcBef>
              <a:spcAft>
                <a:spcPts val="0"/>
              </a:spcAft>
              <a:buSzPts val="852"/>
              <a:buNone/>
            </a:pPr>
            <a:r>
              <a:rPr b="1" lang="en" sz="1300">
                <a:solidFill>
                  <a:schemeClr val="accent1"/>
                </a:solidFill>
                <a:highlight>
                  <a:schemeClr val="accent6"/>
                </a:highlight>
                <a:latin typeface="Arial"/>
                <a:ea typeface="Arial"/>
                <a:cs typeface="Arial"/>
                <a:sym typeface="Arial"/>
              </a:rPr>
              <a:t>Cambridge ELA Standard:</a:t>
            </a:r>
            <a:r>
              <a:rPr b="1" lang="en" sz="1300">
                <a:solidFill>
                  <a:schemeClr val="accent1"/>
                </a:solidFill>
                <a:latin typeface="Arial"/>
                <a:ea typeface="Arial"/>
                <a:cs typeface="Arial"/>
                <a:sym typeface="Arial"/>
              </a:rPr>
              <a:t> </a:t>
            </a:r>
            <a:endParaRPr b="1" sz="1300">
              <a:solidFill>
                <a:schemeClr val="accent1"/>
              </a:solidFill>
              <a:latin typeface="Arial"/>
              <a:ea typeface="Arial"/>
              <a:cs typeface="Arial"/>
              <a:sym typeface="Arial"/>
            </a:endParaRPr>
          </a:p>
          <a:p>
            <a:pPr indent="0" lvl="0" marL="0" rtl="0" algn="l">
              <a:lnSpc>
                <a:spcPct val="95000"/>
              </a:lnSpc>
              <a:spcBef>
                <a:spcPts val="0"/>
              </a:spcBef>
              <a:spcAft>
                <a:spcPts val="0"/>
              </a:spcAft>
              <a:buSzPts val="852"/>
              <a:buNone/>
            </a:pPr>
            <a:r>
              <a:rPr b="1" lang="en" sz="1300">
                <a:solidFill>
                  <a:schemeClr val="accent1"/>
                </a:solidFill>
                <a:latin typeface="Arial"/>
                <a:ea typeface="Arial"/>
                <a:cs typeface="Arial"/>
                <a:sym typeface="Arial"/>
              </a:rPr>
              <a:t>2Wg.04 Write clear statements, commands/instructions and questions.</a:t>
            </a:r>
            <a:endParaRPr b="1" sz="1300">
              <a:solidFill>
                <a:schemeClr val="accent1"/>
              </a:solidFill>
              <a:highlight>
                <a:schemeClr val="accent6"/>
              </a:highlight>
              <a:latin typeface="Arial"/>
              <a:ea typeface="Arial"/>
              <a:cs typeface="Arial"/>
              <a:sym typeface="Arial"/>
            </a:endParaRPr>
          </a:p>
          <a:p>
            <a:pPr indent="0" lvl="0" marL="0" rtl="0" algn="l">
              <a:lnSpc>
                <a:spcPct val="80000"/>
              </a:lnSpc>
              <a:spcBef>
                <a:spcPts val="0"/>
              </a:spcBef>
              <a:spcAft>
                <a:spcPts val="0"/>
              </a:spcAft>
              <a:buSzPts val="852"/>
              <a:buNone/>
            </a:pPr>
            <a:r>
              <a:t/>
            </a:r>
            <a:endParaRPr b="1" sz="1300" u="sng">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6"/>
          <p:cNvPicPr preferRelativeResize="0"/>
          <p:nvPr/>
        </p:nvPicPr>
        <p:blipFill>
          <a:blip r:embed="rId3">
            <a:alphaModFix/>
          </a:blip>
          <a:stretch>
            <a:fillRect/>
          </a:stretch>
        </p:blipFill>
        <p:spPr>
          <a:xfrm>
            <a:off x="2844488" y="625175"/>
            <a:ext cx="4124375" cy="2518825"/>
          </a:xfrm>
          <a:prstGeom prst="rect">
            <a:avLst/>
          </a:prstGeom>
          <a:noFill/>
          <a:ln>
            <a:noFill/>
          </a:ln>
        </p:spPr>
      </p:pic>
      <p:pic>
        <p:nvPicPr>
          <p:cNvPr id="153" name="Google Shape;153;p26"/>
          <p:cNvPicPr preferRelativeResize="0"/>
          <p:nvPr/>
        </p:nvPicPr>
        <p:blipFill>
          <a:blip r:embed="rId4">
            <a:alphaModFix/>
          </a:blip>
          <a:stretch>
            <a:fillRect/>
          </a:stretch>
        </p:blipFill>
        <p:spPr>
          <a:xfrm>
            <a:off x="6817475" y="1708925"/>
            <a:ext cx="2326526" cy="3282175"/>
          </a:xfrm>
          <a:prstGeom prst="rect">
            <a:avLst/>
          </a:prstGeom>
          <a:noFill/>
          <a:ln>
            <a:noFill/>
          </a:ln>
        </p:spPr>
      </p:pic>
      <p:pic>
        <p:nvPicPr>
          <p:cNvPr id="154" name="Google Shape;154;p26"/>
          <p:cNvPicPr preferRelativeResize="0"/>
          <p:nvPr/>
        </p:nvPicPr>
        <p:blipFill rotWithShape="1">
          <a:blip r:embed="rId5">
            <a:alphaModFix/>
          </a:blip>
          <a:srcRect b="0" l="-3510" r="3509" t="0"/>
          <a:stretch/>
        </p:blipFill>
        <p:spPr>
          <a:xfrm>
            <a:off x="-71025" y="1875250"/>
            <a:ext cx="3238500" cy="2949525"/>
          </a:xfrm>
          <a:prstGeom prst="rect">
            <a:avLst/>
          </a:prstGeom>
          <a:noFill/>
          <a:ln>
            <a:noFill/>
          </a:ln>
        </p:spPr>
      </p:pic>
      <p:sp>
        <p:nvSpPr>
          <p:cNvPr id="155" name="Google Shape;155;p26"/>
          <p:cNvSpPr txBox="1"/>
          <p:nvPr/>
        </p:nvSpPr>
        <p:spPr>
          <a:xfrm>
            <a:off x="3571075" y="32375"/>
            <a:ext cx="2671200" cy="5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u="sng">
                <a:solidFill>
                  <a:schemeClr val="accent3"/>
                </a:solidFill>
                <a:latin typeface="PT Sans Narrow"/>
                <a:ea typeface="PT Sans Narrow"/>
                <a:cs typeface="PT Sans Narrow"/>
                <a:sym typeface="PT Sans Narrow"/>
              </a:rPr>
              <a:t>Habitat Guess!</a:t>
            </a:r>
            <a:endParaRPr b="1" sz="2500" u="sng">
              <a:solidFill>
                <a:schemeClr val="accent3"/>
              </a:solidFill>
              <a:latin typeface="PT Sans Narrow"/>
              <a:ea typeface="PT Sans Narrow"/>
              <a:cs typeface="PT Sans Narrow"/>
              <a:sym typeface="PT Sans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3"/>
                </a:solidFill>
              </a:rPr>
              <a:t>Link to Teacher Resources</a:t>
            </a:r>
            <a:endParaRPr>
              <a:solidFill>
                <a:schemeClr val="accent3"/>
              </a:solidFill>
            </a:endParaRPr>
          </a:p>
        </p:txBody>
      </p:sp>
      <p:sp>
        <p:nvSpPr>
          <p:cNvPr id="161" name="Google Shape;161;p2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lesson plans and slides will be shared on the BEN website:</a:t>
            </a:r>
            <a:endParaRPr/>
          </a:p>
          <a:p>
            <a:pPr indent="0" lvl="0" marL="0" rtl="0" algn="l">
              <a:spcBef>
                <a:spcPts val="0"/>
              </a:spcBef>
              <a:spcAft>
                <a:spcPts val="0"/>
              </a:spcAft>
              <a:buNone/>
            </a:pPr>
            <a:r>
              <a:rPr lang="en" u="sng">
                <a:solidFill>
                  <a:schemeClr val="accent5"/>
                </a:solidFill>
                <a:hlinkClick r:id="rId3">
                  <a:extLst>
                    <a:ext uri="{A12FA001-AC4F-418D-AE19-62706E023703}">
                      <ahyp:hlinkClr val="tx"/>
                    </a:ext>
                  </a:extLst>
                </a:hlinkClick>
              </a:rPr>
              <a:t>http://www.bermudaeducationnetwork.com/what-we-do/lesson-plans/</a:t>
            </a:r>
            <a:r>
              <a:rPr lang="en"/>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1116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3"/>
                </a:solidFill>
              </a:rPr>
              <a:t>Keep in touch!</a:t>
            </a:r>
            <a:endParaRPr>
              <a:solidFill>
                <a:schemeClr val="accent3"/>
              </a:solidFill>
            </a:endParaRPr>
          </a:p>
        </p:txBody>
      </p:sp>
      <p:sp>
        <p:nvSpPr>
          <p:cNvPr id="167" name="Google Shape;167;p28"/>
          <p:cNvSpPr txBox="1"/>
          <p:nvPr>
            <p:ph idx="1" type="body"/>
          </p:nvPr>
        </p:nvSpPr>
        <p:spPr>
          <a:xfrm>
            <a:off x="392225" y="1152425"/>
            <a:ext cx="4908300" cy="3504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88"/>
              <a:buNone/>
            </a:pPr>
            <a:r>
              <a:rPr lang="en" sz="1225"/>
              <a:t>We will be asking for your feedback on this unit:</a:t>
            </a:r>
            <a:endParaRPr sz="1225"/>
          </a:p>
          <a:p>
            <a:pPr indent="-306387" lvl="0" marL="457200" rtl="0" algn="l">
              <a:lnSpc>
                <a:spcPct val="105000"/>
              </a:lnSpc>
              <a:spcBef>
                <a:spcPts val="1200"/>
              </a:spcBef>
              <a:spcAft>
                <a:spcPts val="0"/>
              </a:spcAft>
              <a:buSzPts val="1225"/>
              <a:buChar char="●"/>
            </a:pPr>
            <a:r>
              <a:rPr lang="en" sz="1225"/>
              <a:t>what went well</a:t>
            </a:r>
            <a:r>
              <a:rPr lang="en" sz="1225"/>
              <a:t>;</a:t>
            </a:r>
            <a:endParaRPr sz="1225"/>
          </a:p>
          <a:p>
            <a:pPr indent="-306387" lvl="0" marL="457200" rtl="0" algn="l">
              <a:lnSpc>
                <a:spcPct val="105000"/>
              </a:lnSpc>
              <a:spcBef>
                <a:spcPts val="0"/>
              </a:spcBef>
              <a:spcAft>
                <a:spcPts val="0"/>
              </a:spcAft>
              <a:buSzPts val="1225"/>
              <a:buChar char="●"/>
            </a:pPr>
            <a:r>
              <a:rPr lang="en" sz="1225"/>
              <a:t>what challenges there were;</a:t>
            </a:r>
            <a:endParaRPr sz="1225"/>
          </a:p>
          <a:p>
            <a:pPr indent="-306387" lvl="0" marL="457200" rtl="0" algn="l">
              <a:lnSpc>
                <a:spcPct val="105000"/>
              </a:lnSpc>
              <a:spcBef>
                <a:spcPts val="0"/>
              </a:spcBef>
              <a:spcAft>
                <a:spcPts val="0"/>
              </a:spcAft>
              <a:buSzPts val="1225"/>
              <a:buChar char="●"/>
            </a:pPr>
            <a:r>
              <a:rPr lang="en" sz="1225"/>
              <a:t>where you brought in your own ideas and resources; and</a:t>
            </a:r>
            <a:endParaRPr sz="1225"/>
          </a:p>
          <a:p>
            <a:pPr indent="-306387" lvl="0" marL="457200" rtl="0" algn="l">
              <a:lnSpc>
                <a:spcPct val="105000"/>
              </a:lnSpc>
              <a:spcBef>
                <a:spcPts val="0"/>
              </a:spcBef>
              <a:spcAft>
                <a:spcPts val="0"/>
              </a:spcAft>
              <a:buSzPts val="1225"/>
              <a:buChar char="●"/>
            </a:pPr>
            <a:r>
              <a:rPr lang="en" sz="1225"/>
              <a:t>learning that you saw in your class and in what ways.</a:t>
            </a:r>
            <a:endParaRPr sz="1225"/>
          </a:p>
          <a:p>
            <a:pPr indent="0" lvl="0" marL="0" rtl="0" algn="l">
              <a:lnSpc>
                <a:spcPct val="105000"/>
              </a:lnSpc>
              <a:spcBef>
                <a:spcPts val="1200"/>
              </a:spcBef>
              <a:spcAft>
                <a:spcPts val="0"/>
              </a:spcAft>
              <a:buSzPts val="688"/>
              <a:buNone/>
            </a:pPr>
            <a:r>
              <a:rPr lang="en" sz="1225"/>
              <a:t>This will help us for next year..</a:t>
            </a:r>
            <a:endParaRPr sz="1225"/>
          </a:p>
          <a:p>
            <a:pPr indent="0" lvl="0" marL="0" rtl="0" algn="l">
              <a:lnSpc>
                <a:spcPct val="105000"/>
              </a:lnSpc>
              <a:spcBef>
                <a:spcPts val="1200"/>
              </a:spcBef>
              <a:spcAft>
                <a:spcPts val="0"/>
              </a:spcAft>
              <a:buSzPts val="688"/>
              <a:buNone/>
            </a:pPr>
            <a:r>
              <a:rPr lang="en" sz="1225"/>
              <a:t>Thank you for attending. Please can you complete this Google Form providing feedback on our workshop.</a:t>
            </a:r>
            <a:endParaRPr sz="1225"/>
          </a:p>
          <a:p>
            <a:pPr indent="0" lvl="0" marL="0" rtl="0" algn="l">
              <a:lnSpc>
                <a:spcPct val="105000"/>
              </a:lnSpc>
              <a:spcBef>
                <a:spcPts val="1200"/>
              </a:spcBef>
              <a:spcAft>
                <a:spcPts val="0"/>
              </a:spcAft>
              <a:buSzPts val="688"/>
              <a:buNone/>
            </a:pPr>
            <a:r>
              <a:rPr lang="en" sz="1225"/>
              <a:t>To share any learning in action from this cross-curricular unit, please email photos to Steph at stephanie@ben.bm - and let her know if you want to be tagged! Photos will then be posted on Instagram and FB.</a:t>
            </a:r>
            <a:endParaRPr sz="1225"/>
          </a:p>
          <a:p>
            <a:pPr indent="0" lvl="0" marL="0" rtl="0" algn="l">
              <a:lnSpc>
                <a:spcPct val="105000"/>
              </a:lnSpc>
              <a:spcBef>
                <a:spcPts val="1200"/>
              </a:spcBef>
              <a:spcAft>
                <a:spcPts val="0"/>
              </a:spcAft>
              <a:buSzPts val="688"/>
              <a:buNone/>
            </a:pPr>
            <a:r>
              <a:rPr lang="en" sz="1225"/>
              <a:t> ***Please make sure waivers are checked, or take photos of work.</a:t>
            </a:r>
            <a:endParaRPr sz="1225"/>
          </a:p>
          <a:p>
            <a:pPr indent="0" lvl="0" marL="0" rtl="0" algn="l">
              <a:lnSpc>
                <a:spcPct val="105000"/>
              </a:lnSpc>
              <a:spcBef>
                <a:spcPts val="1200"/>
              </a:spcBef>
              <a:spcAft>
                <a:spcPts val="1200"/>
              </a:spcAft>
              <a:buSzPts val="688"/>
              <a:buNone/>
            </a:pPr>
            <a:r>
              <a:t/>
            </a:r>
            <a:endParaRPr sz="1225"/>
          </a:p>
        </p:txBody>
      </p:sp>
      <p:sp>
        <p:nvSpPr>
          <p:cNvPr id="168" name="Google Shape;168;p28"/>
          <p:cNvSpPr txBox="1"/>
          <p:nvPr/>
        </p:nvSpPr>
        <p:spPr>
          <a:xfrm>
            <a:off x="5179225" y="631025"/>
            <a:ext cx="3988500" cy="11211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rPr lang="en" sz="1225">
                <a:solidFill>
                  <a:schemeClr val="dk2"/>
                </a:solidFill>
                <a:latin typeface="Open Sans"/>
                <a:ea typeface="Open Sans"/>
                <a:cs typeface="Open Sans"/>
                <a:sym typeface="Open Sans"/>
              </a:rPr>
              <a:t>Feedback Form Link:</a:t>
            </a:r>
            <a:endParaRPr sz="1225">
              <a:solidFill>
                <a:schemeClr val="dk2"/>
              </a:solidFill>
              <a:latin typeface="Open Sans"/>
              <a:ea typeface="Open Sans"/>
              <a:cs typeface="Open Sans"/>
              <a:sym typeface="Open Sans"/>
            </a:endParaRPr>
          </a:p>
          <a:p>
            <a:pPr indent="0" lvl="0" marL="0" rtl="0" algn="l">
              <a:lnSpc>
                <a:spcPct val="105000"/>
              </a:lnSpc>
              <a:spcBef>
                <a:spcPts val="1200"/>
              </a:spcBef>
              <a:spcAft>
                <a:spcPts val="1200"/>
              </a:spcAft>
              <a:buClr>
                <a:srgbClr val="000000"/>
              </a:buClr>
              <a:buSzPts val="688"/>
              <a:buFont typeface="Arial"/>
              <a:buNone/>
            </a:pPr>
            <a:r>
              <a:rPr lang="en" sz="1225" u="sng">
                <a:solidFill>
                  <a:schemeClr val="hlink"/>
                </a:solidFill>
                <a:latin typeface="Open Sans"/>
                <a:ea typeface="Open Sans"/>
                <a:cs typeface="Open Sans"/>
                <a:sym typeface="Open Sans"/>
                <a:hlinkClick r:id="rId3"/>
              </a:rPr>
              <a:t>https://docs.google.com/forms/d/e/1FAIpQLSd7q1VWaWz1CB4VUB-yOvuC7XeBBfYWjmaH46ftHvt1vtpQyQ/viewform</a:t>
            </a:r>
            <a:r>
              <a:rPr lang="en" sz="1225">
                <a:solidFill>
                  <a:schemeClr val="dk2"/>
                </a:solidFill>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pic>
        <p:nvPicPr>
          <p:cNvPr id="73" name="Google Shape;73;p14"/>
          <p:cNvPicPr preferRelativeResize="0"/>
          <p:nvPr/>
        </p:nvPicPr>
        <p:blipFill>
          <a:blip r:embed="rId3">
            <a:alphaModFix/>
          </a:blip>
          <a:stretch>
            <a:fillRect/>
          </a:stretch>
        </p:blipFill>
        <p:spPr>
          <a:xfrm>
            <a:off x="2462225" y="1036848"/>
            <a:ext cx="4062450" cy="1618250"/>
          </a:xfrm>
          <a:prstGeom prst="rect">
            <a:avLst/>
          </a:prstGeom>
          <a:noFill/>
          <a:ln>
            <a:noFill/>
          </a:ln>
        </p:spPr>
      </p:pic>
      <p:sp>
        <p:nvSpPr>
          <p:cNvPr id="74" name="Google Shape;74;p14"/>
          <p:cNvSpPr/>
          <p:nvPr/>
        </p:nvSpPr>
        <p:spPr>
          <a:xfrm>
            <a:off x="592963" y="2433350"/>
            <a:ext cx="2162100" cy="2293500"/>
          </a:xfrm>
          <a:prstGeom prst="ellipse">
            <a:avLst/>
          </a:prstGeom>
          <a:solidFill>
            <a:schemeClr val="accent3"/>
          </a:solidFill>
          <a:ln cap="flat" cmpd="sng" w="9525">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3490950" y="2433350"/>
            <a:ext cx="2162100" cy="2293500"/>
          </a:xfrm>
          <a:prstGeom prst="ellipse">
            <a:avLst/>
          </a:prstGeom>
          <a:solidFill>
            <a:schemeClr val="accent3"/>
          </a:solidFill>
          <a:ln cap="flat" cmpd="sng" w="9525">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6272238" y="2433350"/>
            <a:ext cx="2162100" cy="2293500"/>
          </a:xfrm>
          <a:prstGeom prst="ellipse">
            <a:avLst/>
          </a:prstGeom>
          <a:solidFill>
            <a:schemeClr val="accent3"/>
          </a:solidFill>
          <a:ln cap="flat" cmpd="sng" w="9525">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4"/>
          <p:cNvPicPr preferRelativeResize="0"/>
          <p:nvPr/>
        </p:nvPicPr>
        <p:blipFill>
          <a:blip r:embed="rId4">
            <a:alphaModFix/>
          </a:blip>
          <a:stretch>
            <a:fillRect/>
          </a:stretch>
        </p:blipFill>
        <p:spPr>
          <a:xfrm>
            <a:off x="3490900" y="2532350"/>
            <a:ext cx="2162175" cy="2095500"/>
          </a:xfrm>
          <a:prstGeom prst="rect">
            <a:avLst/>
          </a:prstGeom>
          <a:noFill/>
          <a:ln>
            <a:noFill/>
          </a:ln>
        </p:spPr>
      </p:pic>
      <p:pic>
        <p:nvPicPr>
          <p:cNvPr id="78" name="Google Shape;78;p14"/>
          <p:cNvPicPr preferRelativeResize="0"/>
          <p:nvPr/>
        </p:nvPicPr>
        <p:blipFill>
          <a:blip r:embed="rId5">
            <a:alphaModFix/>
          </a:blip>
          <a:stretch>
            <a:fillRect/>
          </a:stretch>
        </p:blipFill>
        <p:spPr>
          <a:xfrm>
            <a:off x="6272200" y="2608550"/>
            <a:ext cx="2162175" cy="2095500"/>
          </a:xfrm>
          <a:prstGeom prst="rect">
            <a:avLst/>
          </a:prstGeom>
          <a:noFill/>
          <a:ln>
            <a:noFill/>
          </a:ln>
        </p:spPr>
      </p:pic>
      <p:pic>
        <p:nvPicPr>
          <p:cNvPr id="79" name="Google Shape;79;p14"/>
          <p:cNvPicPr preferRelativeResize="0"/>
          <p:nvPr/>
        </p:nvPicPr>
        <p:blipFill>
          <a:blip r:embed="rId6">
            <a:alphaModFix/>
          </a:blip>
          <a:stretch>
            <a:fillRect/>
          </a:stretch>
        </p:blipFill>
        <p:spPr>
          <a:xfrm>
            <a:off x="592938" y="2571750"/>
            <a:ext cx="2162175" cy="2095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nvSpPr>
        <p:spPr>
          <a:xfrm>
            <a:off x="2158224" y="376025"/>
            <a:ext cx="34275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solidFill>
                  <a:schemeClr val="accent3"/>
                </a:solidFill>
                <a:latin typeface="Open Sans"/>
                <a:ea typeface="Open Sans"/>
                <a:cs typeface="Open Sans"/>
                <a:sym typeface="Open Sans"/>
              </a:rPr>
              <a:t>J’Ree Burgess</a:t>
            </a:r>
            <a:endParaRPr sz="3100">
              <a:solidFill>
                <a:schemeClr val="accent3"/>
              </a:solidFill>
              <a:latin typeface="Open Sans"/>
              <a:ea typeface="Open Sans"/>
              <a:cs typeface="Open Sans"/>
              <a:sym typeface="Open Sans"/>
            </a:endParaRPr>
          </a:p>
        </p:txBody>
      </p:sp>
      <p:sp>
        <p:nvSpPr>
          <p:cNvPr id="85" name="Google Shape;85;p15"/>
          <p:cNvSpPr txBox="1"/>
          <p:nvPr/>
        </p:nvSpPr>
        <p:spPr>
          <a:xfrm>
            <a:off x="2158225" y="1339725"/>
            <a:ext cx="6735000" cy="216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935"/>
              <a:buFont typeface="Arial"/>
              <a:buNone/>
            </a:pPr>
            <a:r>
              <a:rPr b="1" i="1" lang="en" sz="1500">
                <a:solidFill>
                  <a:schemeClr val="accent3"/>
                </a:solidFill>
                <a:latin typeface="Nunito"/>
                <a:ea typeface="Nunito"/>
                <a:cs typeface="Nunito"/>
                <a:sym typeface="Nunito"/>
              </a:rPr>
              <a:t>My name is J’Ree Burgess. I am a teacher within the Bermuda Public School System (BPSS). I have taught primary two for four years. Currently, this is my second year teaching primary three. I have taught at Paget Primary School for all six years. </a:t>
            </a:r>
            <a:endParaRPr b="1" i="1" sz="1500">
              <a:solidFill>
                <a:schemeClr val="accent3"/>
              </a:solidFill>
              <a:latin typeface="Nunito"/>
              <a:ea typeface="Nunito"/>
              <a:cs typeface="Nunito"/>
              <a:sym typeface="Nunito"/>
            </a:endParaRPr>
          </a:p>
          <a:p>
            <a:pPr indent="0" lvl="0" marL="0" rtl="0" algn="l">
              <a:lnSpc>
                <a:spcPct val="115000"/>
              </a:lnSpc>
              <a:spcBef>
                <a:spcPts val="1200"/>
              </a:spcBef>
              <a:spcAft>
                <a:spcPts val="1200"/>
              </a:spcAft>
              <a:buClr>
                <a:srgbClr val="000000"/>
              </a:buClr>
              <a:buSzPts val="935"/>
              <a:buFont typeface="Arial"/>
              <a:buNone/>
            </a:pPr>
            <a:r>
              <a:rPr b="1" i="1" lang="en" sz="1500">
                <a:solidFill>
                  <a:schemeClr val="accent3"/>
                </a:solidFill>
                <a:latin typeface="Nunito"/>
                <a:ea typeface="Nunito"/>
                <a:cs typeface="Nunito"/>
                <a:sym typeface="Nunito"/>
              </a:rPr>
              <a:t>I am the mathematics teacher leader at Paget Primary School. I have joined as a BEN network teacher due to my love of cross curricular teaching and high interests in teaching science and social studies.</a:t>
            </a:r>
            <a:endParaRPr sz="1500">
              <a:solidFill>
                <a:schemeClr val="accent3"/>
              </a:solidFill>
              <a:latin typeface="Open Sans"/>
              <a:ea typeface="Open Sans"/>
              <a:cs typeface="Open Sans"/>
              <a:sym typeface="Open Sans"/>
            </a:endParaRPr>
          </a:p>
        </p:txBody>
      </p:sp>
      <p:pic>
        <p:nvPicPr>
          <p:cNvPr id="86" name="Google Shape;86;p15"/>
          <p:cNvPicPr preferRelativeResize="0"/>
          <p:nvPr/>
        </p:nvPicPr>
        <p:blipFill rotWithShape="1">
          <a:blip r:embed="rId3">
            <a:alphaModFix/>
          </a:blip>
          <a:srcRect b="0" l="-4940" r="4939" t="0"/>
          <a:stretch/>
        </p:blipFill>
        <p:spPr>
          <a:xfrm>
            <a:off x="73433" y="1037824"/>
            <a:ext cx="1939066" cy="2908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nvSpPr>
        <p:spPr>
          <a:xfrm>
            <a:off x="1692900" y="1848900"/>
            <a:ext cx="57582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solidFill>
                  <a:schemeClr val="accent3"/>
                </a:solidFill>
                <a:latin typeface="PT Sans Narrow"/>
                <a:ea typeface="PT Sans Narrow"/>
                <a:cs typeface="PT Sans Narrow"/>
                <a:sym typeface="PT Sans Narrow"/>
              </a:rPr>
              <a:t>Why are fish so smart?</a:t>
            </a:r>
            <a:endParaRPr b="1" sz="3100">
              <a:solidFill>
                <a:schemeClr val="accent3"/>
              </a:solidFill>
              <a:latin typeface="PT Sans Narrow"/>
              <a:ea typeface="PT Sans Narrow"/>
              <a:cs typeface="PT Sans Narrow"/>
              <a:sym typeface="PT Sans Narrow"/>
            </a:endParaRPr>
          </a:p>
        </p:txBody>
      </p:sp>
      <p:sp>
        <p:nvSpPr>
          <p:cNvPr id="92" name="Google Shape;92;p16"/>
          <p:cNvSpPr txBox="1"/>
          <p:nvPr/>
        </p:nvSpPr>
        <p:spPr>
          <a:xfrm>
            <a:off x="3615050" y="1308975"/>
            <a:ext cx="4658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Open Sans"/>
              <a:ea typeface="Open Sans"/>
              <a:cs typeface="Open Sans"/>
              <a:sym typeface="Open Sans"/>
            </a:endParaRPr>
          </a:p>
        </p:txBody>
      </p:sp>
      <p:sp>
        <p:nvSpPr>
          <p:cNvPr id="93" name="Google Shape;93;p16"/>
          <p:cNvSpPr txBox="1"/>
          <p:nvPr/>
        </p:nvSpPr>
        <p:spPr>
          <a:xfrm>
            <a:off x="2092350" y="2899425"/>
            <a:ext cx="4959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Open Sans"/>
                <a:ea typeface="Open Sans"/>
                <a:cs typeface="Open Sans"/>
                <a:sym typeface="Open Sans"/>
              </a:rPr>
              <a:t>Because they live in schools!</a:t>
            </a:r>
            <a:endParaRPr b="1" sz="18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241525" y="2112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chemeClr val="accent3"/>
                </a:solidFill>
                <a:latin typeface="Arial"/>
                <a:ea typeface="Arial"/>
                <a:cs typeface="Arial"/>
                <a:sym typeface="Arial"/>
              </a:rPr>
              <a:t>Lesson 1: Habitats </a:t>
            </a:r>
            <a:r>
              <a:rPr lang="en">
                <a:solidFill>
                  <a:schemeClr val="accent3"/>
                </a:solidFill>
                <a:latin typeface="Arial"/>
                <a:ea typeface="Arial"/>
                <a:cs typeface="Arial"/>
                <a:sym typeface="Arial"/>
              </a:rPr>
              <a:t> </a:t>
            </a:r>
            <a:endParaRPr b="0" sz="1100">
              <a:solidFill>
                <a:srgbClr val="000000"/>
              </a:solidFill>
              <a:latin typeface="Arial"/>
              <a:ea typeface="Arial"/>
              <a:cs typeface="Arial"/>
              <a:sym typeface="Arial"/>
            </a:endParaRPr>
          </a:p>
          <a:p>
            <a:pPr indent="0" lvl="0" marL="0" rtl="0" algn="l">
              <a:spcBef>
                <a:spcPts val="0"/>
              </a:spcBef>
              <a:spcAft>
                <a:spcPts val="0"/>
              </a:spcAft>
              <a:buNone/>
            </a:pPr>
            <a:r>
              <a:rPr lang="en">
                <a:solidFill>
                  <a:schemeClr val="accent3"/>
                </a:solidFill>
                <a:latin typeface="Arial"/>
                <a:ea typeface="Arial"/>
                <a:cs typeface="Arial"/>
                <a:sym typeface="Arial"/>
              </a:rPr>
              <a:t> </a:t>
            </a:r>
            <a:endParaRPr>
              <a:solidFill>
                <a:schemeClr val="accent3"/>
              </a:solidFill>
              <a:latin typeface="Arial"/>
              <a:ea typeface="Arial"/>
              <a:cs typeface="Arial"/>
              <a:sym typeface="Arial"/>
            </a:endParaRPr>
          </a:p>
        </p:txBody>
      </p:sp>
      <p:sp>
        <p:nvSpPr>
          <p:cNvPr id="99" name="Google Shape;99;p17"/>
          <p:cNvSpPr txBox="1"/>
          <p:nvPr>
            <p:ph idx="1" type="body"/>
          </p:nvPr>
        </p:nvSpPr>
        <p:spPr>
          <a:xfrm>
            <a:off x="85675" y="742350"/>
            <a:ext cx="8832300" cy="4045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1018"/>
              <a:buNone/>
            </a:pPr>
            <a:r>
              <a:t/>
            </a:r>
            <a:endParaRPr sz="1300">
              <a:solidFill>
                <a:srgbClr val="000000"/>
              </a:solidFill>
              <a:latin typeface="Arial"/>
              <a:ea typeface="Arial"/>
              <a:cs typeface="Arial"/>
              <a:sym typeface="Arial"/>
            </a:endParaRPr>
          </a:p>
          <a:p>
            <a:pPr indent="0" lvl="0" marL="0" rtl="0" algn="l">
              <a:lnSpc>
                <a:spcPct val="80000"/>
              </a:lnSpc>
              <a:spcBef>
                <a:spcPts val="0"/>
              </a:spcBef>
              <a:spcAft>
                <a:spcPts val="0"/>
              </a:spcAft>
              <a:buSzPts val="1018"/>
              <a:buNone/>
            </a:pPr>
            <a:r>
              <a:rPr b="1" lang="en" sz="1300" u="sng">
                <a:solidFill>
                  <a:srgbClr val="000000"/>
                </a:solidFill>
                <a:latin typeface="Arial"/>
                <a:ea typeface="Arial"/>
                <a:cs typeface="Arial"/>
                <a:sym typeface="Arial"/>
              </a:rPr>
              <a:t>Introduction to Habitats</a:t>
            </a:r>
            <a:endParaRPr b="1" sz="1300" u="sng">
              <a:solidFill>
                <a:srgbClr val="000000"/>
              </a:solidFill>
              <a:latin typeface="Arial"/>
              <a:ea typeface="Arial"/>
              <a:cs typeface="Arial"/>
              <a:sym typeface="Arial"/>
            </a:endParaRPr>
          </a:p>
          <a:p>
            <a:pPr indent="0" lvl="0" marL="0" rtl="0" algn="l">
              <a:lnSpc>
                <a:spcPct val="80000"/>
              </a:lnSpc>
              <a:spcBef>
                <a:spcPts val="0"/>
              </a:spcBef>
              <a:spcAft>
                <a:spcPts val="0"/>
              </a:spcAft>
              <a:buSzPts val="1018"/>
              <a:buNone/>
            </a:pPr>
            <a:r>
              <a:t/>
            </a:r>
            <a:endParaRPr b="1" sz="1300" u="sng">
              <a:solidFill>
                <a:srgbClr val="000000"/>
              </a:solidFill>
              <a:latin typeface="Arial"/>
              <a:ea typeface="Arial"/>
              <a:cs typeface="Arial"/>
              <a:sym typeface="Arial"/>
            </a:endParaRPr>
          </a:p>
          <a:p>
            <a:pPr indent="0" lvl="0" marL="0" rtl="0" algn="l">
              <a:lnSpc>
                <a:spcPct val="80000"/>
              </a:lnSpc>
              <a:spcBef>
                <a:spcPts val="0"/>
              </a:spcBef>
              <a:spcAft>
                <a:spcPts val="0"/>
              </a:spcAft>
              <a:buSzPts val="1018"/>
              <a:buNone/>
            </a:pPr>
            <a:r>
              <a:rPr lang="en" sz="1300">
                <a:solidFill>
                  <a:srgbClr val="000000"/>
                </a:solidFill>
                <a:latin typeface="Arial"/>
                <a:ea typeface="Arial"/>
                <a:cs typeface="Arial"/>
                <a:sym typeface="Arial"/>
              </a:rPr>
              <a:t>A habitat is a place where animals and plants live. Living things (plants and animals) get food, water and shelter from their habitat, which keeps them alive. There are many different habitats in the world (ocean, desert, rainforest etc) and many different animals can live in one habitat.</a:t>
            </a:r>
            <a:endParaRPr sz="1300">
              <a:solidFill>
                <a:srgbClr val="000000"/>
              </a:solidFill>
              <a:latin typeface="Arial"/>
              <a:ea typeface="Arial"/>
              <a:cs typeface="Arial"/>
              <a:sym typeface="Arial"/>
            </a:endParaRPr>
          </a:p>
          <a:p>
            <a:pPr indent="0" lvl="0" marL="0" rtl="0" algn="l">
              <a:lnSpc>
                <a:spcPct val="80000"/>
              </a:lnSpc>
              <a:spcBef>
                <a:spcPts val="0"/>
              </a:spcBef>
              <a:spcAft>
                <a:spcPts val="0"/>
              </a:spcAft>
              <a:buSzPts val="1018"/>
              <a:buNone/>
            </a:pPr>
            <a:r>
              <a:t/>
            </a:r>
            <a:endParaRPr sz="1300">
              <a:solidFill>
                <a:srgbClr val="000000"/>
              </a:solidFill>
              <a:latin typeface="Arial"/>
              <a:ea typeface="Arial"/>
              <a:cs typeface="Arial"/>
              <a:sym typeface="Arial"/>
            </a:endParaRPr>
          </a:p>
          <a:p>
            <a:pPr indent="0" lvl="0" marL="0" rtl="0" algn="l">
              <a:lnSpc>
                <a:spcPct val="80000"/>
              </a:lnSpc>
              <a:spcBef>
                <a:spcPts val="0"/>
              </a:spcBef>
              <a:spcAft>
                <a:spcPts val="0"/>
              </a:spcAft>
              <a:buSzPts val="1018"/>
              <a:buNone/>
            </a:pPr>
            <a:r>
              <a:rPr b="1" lang="en" sz="1300" u="sng">
                <a:solidFill>
                  <a:srgbClr val="000000"/>
                </a:solidFill>
                <a:latin typeface="Arial"/>
                <a:ea typeface="Arial"/>
                <a:cs typeface="Arial"/>
                <a:sym typeface="Arial"/>
              </a:rPr>
              <a:t>Habitats Lesson</a:t>
            </a:r>
            <a:endParaRPr b="1" sz="1300" u="sng">
              <a:solidFill>
                <a:srgbClr val="000000"/>
              </a:solidFill>
              <a:latin typeface="Arial"/>
              <a:ea typeface="Arial"/>
              <a:cs typeface="Arial"/>
              <a:sym typeface="Arial"/>
            </a:endParaRPr>
          </a:p>
          <a:p>
            <a:pPr indent="0" lvl="0" marL="0" rtl="0" algn="l">
              <a:lnSpc>
                <a:spcPct val="80000"/>
              </a:lnSpc>
              <a:spcBef>
                <a:spcPts val="0"/>
              </a:spcBef>
              <a:spcAft>
                <a:spcPts val="0"/>
              </a:spcAft>
              <a:buSzPts val="1018"/>
              <a:buNone/>
            </a:pPr>
            <a:r>
              <a:t/>
            </a:r>
            <a:endParaRPr b="1" sz="1300" u="sng">
              <a:solidFill>
                <a:srgbClr val="000000"/>
              </a:solidFill>
              <a:latin typeface="Arial"/>
              <a:ea typeface="Arial"/>
              <a:cs typeface="Arial"/>
              <a:sym typeface="Arial"/>
            </a:endParaRPr>
          </a:p>
          <a:p>
            <a:pPr indent="-311150" lvl="0" marL="457200" rtl="0" algn="l">
              <a:lnSpc>
                <a:spcPct val="80000"/>
              </a:lnSpc>
              <a:spcBef>
                <a:spcPts val="0"/>
              </a:spcBef>
              <a:spcAft>
                <a:spcPts val="0"/>
              </a:spcAft>
              <a:buClr>
                <a:srgbClr val="282828"/>
              </a:buClr>
              <a:buSzPts val="1300"/>
              <a:buFont typeface="Arial"/>
              <a:buChar char="●"/>
            </a:pPr>
            <a:r>
              <a:rPr lang="en" sz="1300">
                <a:solidFill>
                  <a:srgbClr val="000000"/>
                </a:solidFill>
                <a:latin typeface="Arial"/>
                <a:ea typeface="Arial"/>
                <a:cs typeface="Arial"/>
                <a:sym typeface="Arial"/>
              </a:rPr>
              <a:t>Play the </a:t>
            </a:r>
            <a:r>
              <a:rPr lang="en" sz="1300" u="sng">
                <a:solidFill>
                  <a:schemeClr val="hlink"/>
                </a:solidFill>
                <a:latin typeface="Arial"/>
                <a:ea typeface="Arial"/>
                <a:cs typeface="Arial"/>
                <a:sym typeface="Arial"/>
                <a:hlinkClick r:id="rId3"/>
              </a:rPr>
              <a:t>Habitats song</a:t>
            </a:r>
            <a:r>
              <a:rPr lang="en" sz="1300">
                <a:solidFill>
                  <a:srgbClr val="000000"/>
                </a:solidFill>
                <a:latin typeface="Arial"/>
                <a:ea typeface="Arial"/>
                <a:cs typeface="Arial"/>
                <a:sym typeface="Arial"/>
              </a:rPr>
              <a:t> for students to sing along with.</a:t>
            </a:r>
            <a:endParaRPr sz="1300">
              <a:solidFill>
                <a:srgbClr val="000000"/>
              </a:solidFill>
              <a:latin typeface="Arial"/>
              <a:ea typeface="Arial"/>
              <a:cs typeface="Arial"/>
              <a:sym typeface="Arial"/>
            </a:endParaRPr>
          </a:p>
          <a:p>
            <a:pPr indent="-311150" lvl="0" marL="457200" rtl="0" algn="l">
              <a:lnSpc>
                <a:spcPct val="80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Read the book </a:t>
            </a:r>
            <a:r>
              <a:rPr lang="en" sz="1300" u="sng">
                <a:solidFill>
                  <a:schemeClr val="hlink"/>
                </a:solidFill>
                <a:latin typeface="Arial"/>
                <a:ea typeface="Arial"/>
                <a:cs typeface="Arial"/>
                <a:sym typeface="Arial"/>
                <a:hlinkClick r:id="rId4"/>
              </a:rPr>
              <a:t>World Beneath our Waves</a:t>
            </a:r>
            <a:endParaRPr sz="1300">
              <a:solidFill>
                <a:srgbClr val="000000"/>
              </a:solidFill>
              <a:latin typeface="Arial"/>
              <a:ea typeface="Arial"/>
              <a:cs typeface="Arial"/>
              <a:sym typeface="Arial"/>
            </a:endParaRPr>
          </a:p>
          <a:p>
            <a:pPr indent="-311150" lvl="0" marL="457200" rtl="0" algn="l">
              <a:lnSpc>
                <a:spcPct val="80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Ask students to identify the habitat that was shown/presented in the book. Make a list of habitats and generate the animals/plants that live in each habitat.</a:t>
            </a:r>
            <a:endParaRPr sz="1300">
              <a:solidFill>
                <a:srgbClr val="000000"/>
              </a:solidFill>
              <a:latin typeface="Arial"/>
              <a:ea typeface="Arial"/>
              <a:cs typeface="Arial"/>
              <a:sym typeface="Arial"/>
            </a:endParaRPr>
          </a:p>
          <a:p>
            <a:pPr indent="-311150" lvl="0" marL="457200" rtl="0" algn="l">
              <a:lnSpc>
                <a:spcPct val="80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Students will </a:t>
            </a:r>
            <a:r>
              <a:rPr lang="en" sz="1300">
                <a:solidFill>
                  <a:srgbClr val="000000"/>
                </a:solidFill>
                <a:latin typeface="Arial"/>
                <a:ea typeface="Arial"/>
                <a:cs typeface="Arial"/>
                <a:sym typeface="Arial"/>
              </a:rPr>
              <a:t>create</a:t>
            </a:r>
            <a:r>
              <a:rPr lang="en" sz="1300">
                <a:solidFill>
                  <a:srgbClr val="000000"/>
                </a:solidFill>
                <a:latin typeface="Arial"/>
                <a:ea typeface="Arial"/>
                <a:cs typeface="Arial"/>
                <a:sym typeface="Arial"/>
              </a:rPr>
              <a:t> a </a:t>
            </a:r>
            <a:r>
              <a:rPr lang="en" sz="1300">
                <a:solidFill>
                  <a:srgbClr val="000000"/>
                </a:solidFill>
                <a:latin typeface="Arial"/>
                <a:ea typeface="Arial"/>
                <a:cs typeface="Arial"/>
                <a:sym typeface="Arial"/>
              </a:rPr>
              <a:t>habitat</a:t>
            </a:r>
            <a:r>
              <a:rPr lang="en" sz="1300">
                <a:solidFill>
                  <a:srgbClr val="000000"/>
                </a:solidFill>
                <a:latin typeface="Arial"/>
                <a:ea typeface="Arial"/>
                <a:cs typeface="Arial"/>
                <a:sym typeface="Arial"/>
              </a:rPr>
              <a:t> diorama with one animal that lives in the habitat.</a:t>
            </a:r>
            <a:endParaRPr sz="1300">
              <a:solidFill>
                <a:srgbClr val="000000"/>
              </a:solidFill>
              <a:latin typeface="Arial"/>
              <a:ea typeface="Arial"/>
              <a:cs typeface="Arial"/>
              <a:sym typeface="Arial"/>
            </a:endParaRPr>
          </a:p>
          <a:p>
            <a:pPr indent="0" lvl="0" marL="0" rtl="0" algn="l">
              <a:lnSpc>
                <a:spcPct val="80000"/>
              </a:lnSpc>
              <a:spcBef>
                <a:spcPts val="0"/>
              </a:spcBef>
              <a:spcAft>
                <a:spcPts val="0"/>
              </a:spcAft>
              <a:buNone/>
            </a:pPr>
            <a:r>
              <a:t/>
            </a:r>
            <a:endParaRPr sz="1300">
              <a:solidFill>
                <a:srgbClr val="000000"/>
              </a:solidFill>
              <a:latin typeface="Arial"/>
              <a:ea typeface="Arial"/>
              <a:cs typeface="Arial"/>
              <a:sym typeface="Arial"/>
            </a:endParaRPr>
          </a:p>
          <a:p>
            <a:pPr indent="0" lvl="0" marL="0" rtl="0" algn="l">
              <a:lnSpc>
                <a:spcPct val="80000"/>
              </a:lnSpc>
              <a:spcBef>
                <a:spcPts val="0"/>
              </a:spcBef>
              <a:spcAft>
                <a:spcPts val="0"/>
              </a:spcAft>
              <a:buNone/>
            </a:pPr>
            <a:r>
              <a:rPr b="1" lang="en" sz="1300" u="sng">
                <a:solidFill>
                  <a:srgbClr val="000000"/>
                </a:solidFill>
                <a:latin typeface="Arial"/>
                <a:ea typeface="Arial"/>
                <a:cs typeface="Arial"/>
                <a:sym typeface="Arial"/>
              </a:rPr>
              <a:t>Plenary/Reflection:</a:t>
            </a:r>
            <a:endParaRPr b="1" sz="1300" u="sng">
              <a:solidFill>
                <a:srgbClr val="000000"/>
              </a:solidFill>
              <a:latin typeface="Arial"/>
              <a:ea typeface="Arial"/>
              <a:cs typeface="Arial"/>
              <a:sym typeface="Arial"/>
            </a:endParaRPr>
          </a:p>
          <a:p>
            <a:pPr indent="0" lvl="0" marL="0" rtl="0" algn="l">
              <a:lnSpc>
                <a:spcPct val="80000"/>
              </a:lnSpc>
              <a:spcBef>
                <a:spcPts val="0"/>
              </a:spcBef>
              <a:spcAft>
                <a:spcPts val="0"/>
              </a:spcAft>
              <a:buNone/>
            </a:pPr>
            <a:r>
              <a:t/>
            </a:r>
            <a:endParaRPr b="1" sz="1300" u="sng">
              <a:solidFill>
                <a:srgbClr val="000000"/>
              </a:solidFill>
              <a:latin typeface="Arial"/>
              <a:ea typeface="Arial"/>
              <a:cs typeface="Arial"/>
              <a:sym typeface="Arial"/>
            </a:endParaRPr>
          </a:p>
          <a:p>
            <a:pPr indent="0" lvl="0" marL="0" rtl="0" algn="l">
              <a:lnSpc>
                <a:spcPct val="80000"/>
              </a:lnSpc>
              <a:spcBef>
                <a:spcPts val="0"/>
              </a:spcBef>
              <a:spcAft>
                <a:spcPts val="0"/>
              </a:spcAft>
              <a:buNone/>
            </a:pPr>
            <a:r>
              <a:rPr lang="en" sz="1300">
                <a:solidFill>
                  <a:srgbClr val="000000"/>
                </a:solidFill>
                <a:latin typeface="Arial"/>
                <a:ea typeface="Arial"/>
                <a:cs typeface="Arial"/>
                <a:sym typeface="Arial"/>
              </a:rPr>
              <a:t>Ask students to define the word habitat.</a:t>
            </a:r>
            <a:endParaRPr sz="1300">
              <a:solidFill>
                <a:srgbClr val="000000"/>
              </a:solidFill>
              <a:latin typeface="Arial"/>
              <a:ea typeface="Arial"/>
              <a:cs typeface="Arial"/>
              <a:sym typeface="Arial"/>
            </a:endParaRPr>
          </a:p>
          <a:p>
            <a:pPr indent="0" lvl="0" marL="0" rtl="0" algn="r">
              <a:lnSpc>
                <a:spcPct val="80000"/>
              </a:lnSpc>
              <a:spcBef>
                <a:spcPts val="0"/>
              </a:spcBef>
              <a:spcAft>
                <a:spcPts val="0"/>
              </a:spcAft>
              <a:buSzPts val="1018"/>
              <a:buNone/>
            </a:pPr>
            <a:r>
              <a:t/>
            </a:r>
            <a:endParaRPr sz="1300">
              <a:solidFill>
                <a:schemeClr val="accent1"/>
              </a:solidFill>
              <a:latin typeface="Arial"/>
              <a:ea typeface="Arial"/>
              <a:cs typeface="Arial"/>
              <a:sym typeface="Arial"/>
            </a:endParaRPr>
          </a:p>
          <a:p>
            <a:pPr indent="0" lvl="0" marL="0" rtl="0" algn="l">
              <a:lnSpc>
                <a:spcPct val="80000"/>
              </a:lnSpc>
              <a:spcBef>
                <a:spcPts val="0"/>
              </a:spcBef>
              <a:spcAft>
                <a:spcPts val="0"/>
              </a:spcAft>
              <a:buSzPts val="1018"/>
              <a:buNone/>
            </a:pPr>
            <a:r>
              <a:rPr b="1" lang="en" sz="1300">
                <a:solidFill>
                  <a:schemeClr val="accent1"/>
                </a:solidFill>
                <a:highlight>
                  <a:schemeClr val="accent6"/>
                </a:highlight>
                <a:latin typeface="Arial"/>
                <a:ea typeface="Arial"/>
                <a:cs typeface="Arial"/>
                <a:sym typeface="Arial"/>
              </a:rPr>
              <a:t>Cambridge Science Standard:</a:t>
            </a:r>
            <a:r>
              <a:rPr b="1" lang="en" sz="1300">
                <a:solidFill>
                  <a:schemeClr val="accent1"/>
                </a:solidFill>
                <a:latin typeface="Arial"/>
                <a:ea typeface="Arial"/>
                <a:cs typeface="Arial"/>
                <a:sym typeface="Arial"/>
              </a:rPr>
              <a:t> </a:t>
            </a:r>
            <a:endParaRPr b="1" sz="1300">
              <a:solidFill>
                <a:schemeClr val="accent1"/>
              </a:solidFill>
              <a:latin typeface="Arial"/>
              <a:ea typeface="Arial"/>
              <a:cs typeface="Arial"/>
              <a:sym typeface="Arial"/>
            </a:endParaRPr>
          </a:p>
          <a:p>
            <a:pPr indent="0" lvl="0" marL="0" rtl="0" algn="l">
              <a:lnSpc>
                <a:spcPct val="80000"/>
              </a:lnSpc>
              <a:spcBef>
                <a:spcPts val="0"/>
              </a:spcBef>
              <a:spcAft>
                <a:spcPts val="0"/>
              </a:spcAft>
              <a:buSzPts val="1018"/>
              <a:buNone/>
            </a:pPr>
            <a:r>
              <a:rPr b="1" lang="en" sz="1300">
                <a:solidFill>
                  <a:schemeClr val="accent1"/>
                </a:solidFill>
                <a:latin typeface="Arial"/>
                <a:ea typeface="Arial"/>
                <a:cs typeface="Arial"/>
                <a:sym typeface="Arial"/>
              </a:rPr>
              <a:t>2Be.01 Know that an environment in which a plant or animal naturally lives is its habitat.</a:t>
            </a:r>
            <a:endParaRPr b="1" sz="1300">
              <a:solidFill>
                <a:schemeClr val="accent1"/>
              </a:solidFill>
              <a:highlight>
                <a:schemeClr val="accent6"/>
              </a:highlight>
              <a:latin typeface="Arial"/>
              <a:ea typeface="Arial"/>
              <a:cs typeface="Arial"/>
              <a:sym typeface="Arial"/>
            </a:endParaRPr>
          </a:p>
          <a:p>
            <a:pPr indent="0" lvl="0" marL="0" rtl="0" algn="l">
              <a:lnSpc>
                <a:spcPct val="80000"/>
              </a:lnSpc>
              <a:spcBef>
                <a:spcPts val="0"/>
              </a:spcBef>
              <a:spcAft>
                <a:spcPts val="0"/>
              </a:spcAft>
              <a:buSzPts val="1018"/>
              <a:buNone/>
            </a:pPr>
            <a:r>
              <a:t/>
            </a:r>
            <a:endParaRPr b="1" sz="1300">
              <a:solidFill>
                <a:schemeClr val="accent1"/>
              </a:solidFill>
              <a:highlight>
                <a:schemeClr val="accent6"/>
              </a:highlight>
              <a:latin typeface="Arial"/>
              <a:ea typeface="Arial"/>
              <a:cs typeface="Arial"/>
              <a:sym typeface="Arial"/>
            </a:endParaRPr>
          </a:p>
          <a:p>
            <a:pPr indent="0" lvl="0" marL="0" rtl="0" algn="l">
              <a:lnSpc>
                <a:spcPct val="80000"/>
              </a:lnSpc>
              <a:spcBef>
                <a:spcPts val="0"/>
              </a:spcBef>
              <a:spcAft>
                <a:spcPts val="0"/>
              </a:spcAft>
              <a:buSzPts val="1018"/>
              <a:buNone/>
            </a:pPr>
            <a:r>
              <a:rPr b="1" lang="en" sz="1300">
                <a:solidFill>
                  <a:schemeClr val="accent1"/>
                </a:solidFill>
                <a:highlight>
                  <a:schemeClr val="accent6"/>
                </a:highlight>
                <a:latin typeface="Arial"/>
                <a:ea typeface="Arial"/>
                <a:cs typeface="Arial"/>
                <a:sym typeface="Arial"/>
              </a:rPr>
              <a:t>Cambridge ELA Standard:</a:t>
            </a:r>
            <a:r>
              <a:rPr b="1" lang="en" sz="1300">
                <a:solidFill>
                  <a:schemeClr val="accent1"/>
                </a:solidFill>
                <a:latin typeface="Arial"/>
                <a:ea typeface="Arial"/>
                <a:cs typeface="Arial"/>
                <a:sym typeface="Arial"/>
              </a:rPr>
              <a:t> </a:t>
            </a:r>
            <a:endParaRPr b="1" sz="1300">
              <a:solidFill>
                <a:schemeClr val="accent1"/>
              </a:solidFill>
              <a:latin typeface="Arial"/>
              <a:ea typeface="Arial"/>
              <a:cs typeface="Arial"/>
              <a:sym typeface="Arial"/>
            </a:endParaRPr>
          </a:p>
          <a:p>
            <a:pPr indent="0" lvl="0" marL="0" rtl="0" algn="l">
              <a:lnSpc>
                <a:spcPct val="80000"/>
              </a:lnSpc>
              <a:spcBef>
                <a:spcPts val="0"/>
              </a:spcBef>
              <a:spcAft>
                <a:spcPts val="0"/>
              </a:spcAft>
              <a:buSzPts val="1018"/>
              <a:buNone/>
            </a:pPr>
            <a:r>
              <a:rPr b="1" lang="en" sz="1300">
                <a:solidFill>
                  <a:schemeClr val="accent1"/>
                </a:solidFill>
                <a:latin typeface="Arial"/>
                <a:ea typeface="Arial"/>
                <a:cs typeface="Arial"/>
                <a:sym typeface="Arial"/>
              </a:rPr>
              <a:t>2Wv.01 Use vocabulary relevant to a familiar topic.</a:t>
            </a:r>
            <a:endParaRPr b="1" sz="1300">
              <a:solidFill>
                <a:schemeClr val="accent1"/>
              </a:solidFill>
              <a:latin typeface="Arial"/>
              <a:ea typeface="Arial"/>
              <a:cs typeface="Arial"/>
              <a:sym typeface="Arial"/>
            </a:endParaRPr>
          </a:p>
          <a:p>
            <a:pPr indent="0" lvl="0" marL="0" rtl="0" algn="l">
              <a:lnSpc>
                <a:spcPct val="80000"/>
              </a:lnSpc>
              <a:spcBef>
                <a:spcPts val="0"/>
              </a:spcBef>
              <a:spcAft>
                <a:spcPts val="0"/>
              </a:spcAft>
              <a:buSzPts val="1018"/>
              <a:buNone/>
            </a:pPr>
            <a:r>
              <a:rPr b="1" lang="en" sz="1300">
                <a:solidFill>
                  <a:schemeClr val="accent1"/>
                </a:solidFill>
                <a:latin typeface="Arial"/>
                <a:ea typeface="Arial"/>
                <a:cs typeface="Arial"/>
                <a:sym typeface="Arial"/>
              </a:rPr>
              <a:t>2Rs.01 Talk about the sequence of events or ideas in a text.</a:t>
            </a:r>
            <a:endParaRPr b="1" sz="1300">
              <a:solidFill>
                <a:schemeClr val="accent1"/>
              </a:solidFill>
              <a:latin typeface="Arial"/>
              <a:ea typeface="Arial"/>
              <a:cs typeface="Arial"/>
              <a:sym typeface="Arial"/>
            </a:endParaRPr>
          </a:p>
          <a:p>
            <a:pPr indent="0" lvl="0" marL="0" rtl="0" algn="l">
              <a:lnSpc>
                <a:spcPct val="80000"/>
              </a:lnSpc>
              <a:spcBef>
                <a:spcPts val="0"/>
              </a:spcBef>
              <a:spcAft>
                <a:spcPts val="0"/>
              </a:spcAft>
              <a:buSzPts val="1018"/>
              <a:buNone/>
            </a:pPr>
            <a:r>
              <a:rPr b="1" lang="en" sz="1300">
                <a:solidFill>
                  <a:schemeClr val="accent1"/>
                </a:solidFill>
                <a:latin typeface="Arial"/>
                <a:ea typeface="Arial"/>
                <a:cs typeface="Arial"/>
                <a:sym typeface="Arial"/>
              </a:rPr>
              <a:t>2Ri.13 Answer simple questions from reading a short text.</a:t>
            </a:r>
            <a:endParaRPr b="1" sz="1300">
              <a:solidFill>
                <a:schemeClr val="accen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8"/>
          <p:cNvPicPr preferRelativeResize="0"/>
          <p:nvPr/>
        </p:nvPicPr>
        <p:blipFill>
          <a:blip r:embed="rId3">
            <a:alphaModFix/>
          </a:blip>
          <a:stretch>
            <a:fillRect/>
          </a:stretch>
        </p:blipFill>
        <p:spPr>
          <a:xfrm>
            <a:off x="4784400" y="1772175"/>
            <a:ext cx="4252250" cy="3189200"/>
          </a:xfrm>
          <a:prstGeom prst="rect">
            <a:avLst/>
          </a:prstGeom>
          <a:noFill/>
          <a:ln>
            <a:noFill/>
          </a:ln>
        </p:spPr>
      </p:pic>
      <p:pic>
        <p:nvPicPr>
          <p:cNvPr id="105" name="Google Shape;105;p18"/>
          <p:cNvPicPr preferRelativeResize="0"/>
          <p:nvPr/>
        </p:nvPicPr>
        <p:blipFill>
          <a:blip r:embed="rId4">
            <a:alphaModFix/>
          </a:blip>
          <a:stretch>
            <a:fillRect/>
          </a:stretch>
        </p:blipFill>
        <p:spPr>
          <a:xfrm>
            <a:off x="152400" y="805925"/>
            <a:ext cx="4479600" cy="3025453"/>
          </a:xfrm>
          <a:prstGeom prst="rect">
            <a:avLst/>
          </a:prstGeom>
          <a:noFill/>
          <a:ln>
            <a:noFill/>
          </a:ln>
        </p:spPr>
      </p:pic>
      <p:sp>
        <p:nvSpPr>
          <p:cNvPr id="106" name="Google Shape;106;p18"/>
          <p:cNvSpPr txBox="1"/>
          <p:nvPr/>
        </p:nvSpPr>
        <p:spPr>
          <a:xfrm>
            <a:off x="1065650" y="213125"/>
            <a:ext cx="2671200" cy="5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u="sng">
                <a:solidFill>
                  <a:schemeClr val="accent3"/>
                </a:solidFill>
                <a:latin typeface="PT Sans Narrow"/>
                <a:ea typeface="PT Sans Narrow"/>
                <a:cs typeface="PT Sans Narrow"/>
                <a:sym typeface="PT Sans Narrow"/>
              </a:rPr>
              <a:t>Habitat Anchor Chart</a:t>
            </a:r>
            <a:endParaRPr b="1" sz="2100" u="sng">
              <a:solidFill>
                <a:schemeClr val="accent3"/>
              </a:solidFill>
              <a:latin typeface="PT Sans Narrow"/>
              <a:ea typeface="PT Sans Narrow"/>
              <a:cs typeface="PT Sans Narrow"/>
              <a:sym typeface="PT Sans Narrow"/>
            </a:endParaRPr>
          </a:p>
        </p:txBody>
      </p:sp>
      <p:sp>
        <p:nvSpPr>
          <p:cNvPr id="107" name="Google Shape;107;p18"/>
          <p:cNvSpPr txBox="1"/>
          <p:nvPr/>
        </p:nvSpPr>
        <p:spPr>
          <a:xfrm>
            <a:off x="6006350" y="1118550"/>
            <a:ext cx="2671200" cy="5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u="sng">
                <a:solidFill>
                  <a:schemeClr val="accent3"/>
                </a:solidFill>
                <a:latin typeface="PT Sans Narrow"/>
                <a:ea typeface="PT Sans Narrow"/>
                <a:cs typeface="PT Sans Narrow"/>
                <a:sym typeface="PT Sans Narrow"/>
              </a:rPr>
              <a:t>Habitat Diorama</a:t>
            </a:r>
            <a:endParaRPr b="1" sz="2100" u="sng">
              <a:solidFill>
                <a:schemeClr val="accent3"/>
              </a:solidFill>
              <a:latin typeface="PT Sans Narrow"/>
              <a:ea typeface="PT Sans Narrow"/>
              <a:cs typeface="PT Sans Narrow"/>
              <a:sym typeface="PT Sans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242400" y="1157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chemeClr val="accent3"/>
                </a:solidFill>
              </a:rPr>
              <a:t>Lesson 2: Various Animals Various Habitats </a:t>
            </a:r>
            <a:endParaRPr sz="1883" u="sng">
              <a:solidFill>
                <a:schemeClr val="accent3"/>
              </a:solidFill>
            </a:endParaRPr>
          </a:p>
        </p:txBody>
      </p:sp>
      <p:sp>
        <p:nvSpPr>
          <p:cNvPr id="113" name="Google Shape;113;p19"/>
          <p:cNvSpPr txBox="1"/>
          <p:nvPr/>
        </p:nvSpPr>
        <p:spPr>
          <a:xfrm>
            <a:off x="121200" y="823100"/>
            <a:ext cx="8763000" cy="420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u="sng"/>
              <a:t>Introduction:</a:t>
            </a:r>
            <a:endParaRPr b="1" sz="1500" u="sng"/>
          </a:p>
          <a:p>
            <a:pPr indent="0" lvl="0" marL="0" rtl="0" algn="l">
              <a:lnSpc>
                <a:spcPct val="80000"/>
              </a:lnSpc>
              <a:spcBef>
                <a:spcPts val="0"/>
              </a:spcBef>
              <a:spcAft>
                <a:spcPts val="0"/>
              </a:spcAft>
              <a:buNone/>
            </a:pPr>
            <a:r>
              <a:t/>
            </a:r>
            <a:endParaRPr sz="1300"/>
          </a:p>
          <a:p>
            <a:pPr indent="0" lvl="0" marL="0" rtl="0" algn="l">
              <a:lnSpc>
                <a:spcPct val="80000"/>
              </a:lnSpc>
              <a:spcBef>
                <a:spcPts val="0"/>
              </a:spcBef>
              <a:spcAft>
                <a:spcPts val="0"/>
              </a:spcAft>
              <a:buNone/>
            </a:pPr>
            <a:r>
              <a:rPr lang="en" sz="1300"/>
              <a:t>A habitat is a place where animals and plants live. Living things (plants and animals) get food, water and shelter from their habitat, which keeps them alive. There are many different habitats in the world (ocean, desert, rainforest etc) and many different animals that can live in one habitat.</a:t>
            </a:r>
            <a:endParaRPr sz="1300"/>
          </a:p>
          <a:p>
            <a:pPr indent="0" lvl="0" marL="0" rtl="0" algn="l">
              <a:lnSpc>
                <a:spcPct val="80000"/>
              </a:lnSpc>
              <a:spcBef>
                <a:spcPts val="0"/>
              </a:spcBef>
              <a:spcAft>
                <a:spcPts val="0"/>
              </a:spcAft>
              <a:buNone/>
            </a:pPr>
            <a:r>
              <a:t/>
            </a:r>
            <a:endParaRPr sz="1300"/>
          </a:p>
          <a:p>
            <a:pPr indent="0" lvl="0" marL="0" rtl="0" algn="l">
              <a:lnSpc>
                <a:spcPct val="107916"/>
              </a:lnSpc>
              <a:spcBef>
                <a:spcPts val="0"/>
              </a:spcBef>
              <a:spcAft>
                <a:spcPts val="0"/>
              </a:spcAft>
              <a:buNone/>
            </a:pPr>
            <a:r>
              <a:rPr b="1" lang="en" u="sng"/>
              <a:t>Main Activity:</a:t>
            </a:r>
            <a:endParaRPr b="1" u="sng"/>
          </a:p>
          <a:p>
            <a:pPr indent="-311150" lvl="0" marL="457200" rtl="0" algn="l">
              <a:spcBef>
                <a:spcPts val="800"/>
              </a:spcBef>
              <a:spcAft>
                <a:spcPts val="0"/>
              </a:spcAft>
              <a:buSzPts val="1300"/>
              <a:buChar char="●"/>
            </a:pPr>
            <a:r>
              <a:rPr lang="en" sz="1300"/>
              <a:t>Provide students with statements from prior lesson. Students will choose whether the </a:t>
            </a:r>
            <a:r>
              <a:rPr lang="en" sz="1300"/>
              <a:t>statements</a:t>
            </a:r>
            <a:r>
              <a:rPr lang="en" sz="1300"/>
              <a:t> are true or false.</a:t>
            </a:r>
            <a:endParaRPr sz="1300"/>
          </a:p>
          <a:p>
            <a:pPr indent="-311150" lvl="0" marL="457200" rtl="0" algn="l">
              <a:spcBef>
                <a:spcPts val="0"/>
              </a:spcBef>
              <a:spcAft>
                <a:spcPts val="0"/>
              </a:spcAft>
              <a:buSzPts val="1300"/>
              <a:buChar char="●"/>
            </a:pPr>
            <a:r>
              <a:rPr lang="en" sz="1300"/>
              <a:t>Students will view the </a:t>
            </a:r>
            <a:r>
              <a:rPr lang="en" sz="1300" u="sng">
                <a:solidFill>
                  <a:schemeClr val="hlink"/>
                </a:solidFill>
                <a:hlinkClick r:id="rId3"/>
              </a:rPr>
              <a:t>Habitat video</a:t>
            </a:r>
            <a:r>
              <a:rPr lang="en" sz="1300"/>
              <a:t>. Ask students to identify the habitats shown in the video and the animals in each habitat. Compile a list on an anchor chart. </a:t>
            </a:r>
            <a:r>
              <a:rPr i="1" lang="en" sz="1300"/>
              <a:t>Allow students to observe that many animals live in each habitat. </a:t>
            </a:r>
            <a:r>
              <a:rPr lang="en" sz="1300"/>
              <a:t>For example: Ocean habitat: Octopus, and fish. </a:t>
            </a:r>
            <a:endParaRPr sz="1300"/>
          </a:p>
          <a:p>
            <a:pPr indent="-311150" lvl="0" marL="457200" rtl="0" algn="l">
              <a:spcBef>
                <a:spcPts val="0"/>
              </a:spcBef>
              <a:spcAft>
                <a:spcPts val="0"/>
              </a:spcAft>
              <a:buSzPts val="1300"/>
              <a:buChar char="●"/>
            </a:pPr>
            <a:r>
              <a:rPr lang="en" sz="1300"/>
              <a:t>Students will create a sorting mat with 3 different habits and include the different animals that live in each habitat.</a:t>
            </a:r>
            <a:endParaRPr sz="1300"/>
          </a:p>
          <a:p>
            <a:pPr indent="0" lvl="0" marL="0" rtl="0" algn="l">
              <a:spcBef>
                <a:spcPts val="0"/>
              </a:spcBef>
              <a:spcAft>
                <a:spcPts val="0"/>
              </a:spcAft>
              <a:buNone/>
            </a:pPr>
            <a:r>
              <a:t/>
            </a:r>
            <a:endParaRPr sz="1200"/>
          </a:p>
          <a:p>
            <a:pPr indent="0" lvl="0" marL="0" rtl="0" algn="l">
              <a:spcBef>
                <a:spcPts val="0"/>
              </a:spcBef>
              <a:spcAft>
                <a:spcPts val="0"/>
              </a:spcAft>
              <a:buNone/>
            </a:pPr>
            <a:r>
              <a:rPr b="1" lang="en" u="sng"/>
              <a:t>Plenary/ Reflection:</a:t>
            </a:r>
            <a:endParaRPr b="1" u="sng"/>
          </a:p>
          <a:p>
            <a:pPr indent="0" lvl="0" marL="0" rtl="0" algn="l">
              <a:spcBef>
                <a:spcPts val="0"/>
              </a:spcBef>
              <a:spcAft>
                <a:spcPts val="0"/>
              </a:spcAft>
              <a:buNone/>
            </a:pPr>
            <a:r>
              <a:rPr lang="en" sz="1200"/>
              <a:t>Gallery walk of sorting mat. Students place completed maps on their desks as everyone walks around the room to admire them. Allow students to explain why they chose certain habitats and animals. </a:t>
            </a:r>
            <a:endParaRPr sz="1200"/>
          </a:p>
          <a:p>
            <a:pPr indent="0" lvl="0" marL="0" rtl="0" algn="l">
              <a:lnSpc>
                <a:spcPct val="80000"/>
              </a:lnSpc>
              <a:spcBef>
                <a:spcPts val="0"/>
              </a:spcBef>
              <a:spcAft>
                <a:spcPts val="0"/>
              </a:spcAft>
              <a:buNone/>
            </a:pPr>
            <a:r>
              <a:t/>
            </a:r>
            <a:endParaRPr b="1" sz="1300">
              <a:solidFill>
                <a:schemeClr val="accent1"/>
              </a:solidFill>
              <a:highlight>
                <a:schemeClr val="accent6"/>
              </a:highlight>
            </a:endParaRPr>
          </a:p>
          <a:p>
            <a:pPr indent="0" lvl="0" marL="0" rtl="0" algn="l">
              <a:lnSpc>
                <a:spcPct val="80000"/>
              </a:lnSpc>
              <a:spcBef>
                <a:spcPts val="0"/>
              </a:spcBef>
              <a:spcAft>
                <a:spcPts val="0"/>
              </a:spcAft>
              <a:buNone/>
            </a:pPr>
            <a:r>
              <a:rPr b="1" lang="en" sz="1300">
                <a:solidFill>
                  <a:schemeClr val="accent1"/>
                </a:solidFill>
                <a:highlight>
                  <a:schemeClr val="accent6"/>
                </a:highlight>
              </a:rPr>
              <a:t>Cambridge Science Standard:</a:t>
            </a:r>
            <a:r>
              <a:rPr b="1" lang="en" sz="1300">
                <a:solidFill>
                  <a:schemeClr val="accent1"/>
                </a:solidFill>
              </a:rPr>
              <a:t> </a:t>
            </a:r>
            <a:endParaRPr b="1" sz="1300">
              <a:solidFill>
                <a:schemeClr val="accent1"/>
              </a:solidFill>
            </a:endParaRPr>
          </a:p>
          <a:p>
            <a:pPr indent="0" lvl="0" marL="0" rtl="0" algn="l">
              <a:lnSpc>
                <a:spcPct val="80000"/>
              </a:lnSpc>
              <a:spcBef>
                <a:spcPts val="0"/>
              </a:spcBef>
              <a:spcAft>
                <a:spcPts val="0"/>
              </a:spcAft>
              <a:buClr>
                <a:srgbClr val="000000"/>
              </a:buClr>
              <a:buSzPts val="1018"/>
              <a:buFont typeface="Arial"/>
              <a:buNone/>
            </a:pPr>
            <a:r>
              <a:rPr b="1" lang="en" sz="1300">
                <a:solidFill>
                  <a:schemeClr val="accent1"/>
                </a:solidFill>
              </a:rPr>
              <a:t>2Be.02 Know that different habitats contain different plants and animals.</a:t>
            </a:r>
            <a:endParaRPr b="1" sz="1200">
              <a:solidFill>
                <a:schemeClr val="accent1"/>
              </a:solidFill>
              <a:highlight>
                <a:schemeClr val="accent6"/>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2225150" y="539925"/>
            <a:ext cx="4567350" cy="4504124"/>
          </a:xfrm>
          <a:prstGeom prst="rect">
            <a:avLst/>
          </a:prstGeom>
          <a:noFill/>
          <a:ln>
            <a:noFill/>
          </a:ln>
        </p:spPr>
      </p:pic>
      <p:sp>
        <p:nvSpPr>
          <p:cNvPr id="119" name="Google Shape;119;p20"/>
          <p:cNvSpPr txBox="1"/>
          <p:nvPr/>
        </p:nvSpPr>
        <p:spPr>
          <a:xfrm>
            <a:off x="3571075" y="32375"/>
            <a:ext cx="2671200" cy="5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u="sng">
                <a:solidFill>
                  <a:schemeClr val="accent3"/>
                </a:solidFill>
                <a:latin typeface="PT Sans Narrow"/>
                <a:ea typeface="PT Sans Narrow"/>
                <a:cs typeface="PT Sans Narrow"/>
                <a:sym typeface="PT Sans Narrow"/>
              </a:rPr>
              <a:t>Habitat Sorting Mat</a:t>
            </a:r>
            <a:endParaRPr b="1" sz="2100" u="sng">
              <a:solidFill>
                <a:schemeClr val="accent3"/>
              </a:solidFill>
              <a:latin typeface="PT Sans Narrow"/>
              <a:ea typeface="PT Sans Narrow"/>
              <a:cs typeface="PT Sans Narrow"/>
              <a:sym typeface="PT Sans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nvSpPr>
        <p:spPr>
          <a:xfrm>
            <a:off x="1692900" y="1777875"/>
            <a:ext cx="57582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solidFill>
                  <a:schemeClr val="accent3"/>
                </a:solidFill>
                <a:latin typeface="PT Sans Narrow"/>
                <a:ea typeface="PT Sans Narrow"/>
                <a:cs typeface="PT Sans Narrow"/>
                <a:sym typeface="PT Sans Narrow"/>
              </a:rPr>
              <a:t>How do bees get to school?</a:t>
            </a:r>
            <a:endParaRPr b="1" sz="3100">
              <a:solidFill>
                <a:schemeClr val="accent3"/>
              </a:solidFill>
              <a:latin typeface="PT Sans Narrow"/>
              <a:ea typeface="PT Sans Narrow"/>
              <a:cs typeface="PT Sans Narrow"/>
              <a:sym typeface="PT Sans Narrow"/>
            </a:endParaRPr>
          </a:p>
        </p:txBody>
      </p:sp>
      <p:sp>
        <p:nvSpPr>
          <p:cNvPr id="125" name="Google Shape;125;p21"/>
          <p:cNvSpPr txBox="1"/>
          <p:nvPr/>
        </p:nvSpPr>
        <p:spPr>
          <a:xfrm>
            <a:off x="2092350" y="2970475"/>
            <a:ext cx="49593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latin typeface="PT Sans Narrow"/>
                <a:ea typeface="PT Sans Narrow"/>
                <a:cs typeface="PT Sans Narrow"/>
                <a:sym typeface="PT Sans Narrow"/>
              </a:rPr>
              <a:t>By school buzz!</a:t>
            </a:r>
            <a:endParaRPr b="1" sz="2100">
              <a:latin typeface="PT Sans Narrow"/>
              <a:ea typeface="PT Sans Narrow"/>
              <a:cs typeface="PT Sans Narrow"/>
              <a:sym typeface="PT Sans Narro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