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Amatic SC" charset="1" panose="00000500000000000000"/>
      <p:regular r:id="rId15"/>
    </p:embeddedFont>
    <p:embeddedFont>
      <p:font typeface="Amatic SC Bold" charset="1" panose="0000080000000000000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6.jpe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Relationship Id="rId5" Target="../media/image9.png" Type="http://schemas.openxmlformats.org/officeDocument/2006/relationships/image"/><Relationship Id="rId6" Target="../media/image10.svg" Type="http://schemas.openxmlformats.org/officeDocument/2006/relationships/image"/><Relationship Id="rId7" Target="../media/image11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Relationship Id="rId5" Target="../media/image9.png" Type="http://schemas.openxmlformats.org/officeDocument/2006/relationships/image"/><Relationship Id="rId6" Target="../media/image10.svg" Type="http://schemas.openxmlformats.org/officeDocument/2006/relationships/image"/><Relationship Id="rId7" Target="../media/image12.pn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Relationship Id="rId5" Target="../media/image9.png" Type="http://schemas.openxmlformats.org/officeDocument/2006/relationships/image"/><Relationship Id="rId6" Target="../media/image10.svg" Type="http://schemas.openxmlformats.org/officeDocument/2006/relationships/image"/><Relationship Id="rId7" Target="../media/image1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Relationship Id="rId5" Target="../media/image9.png" Type="http://schemas.openxmlformats.org/officeDocument/2006/relationships/image"/><Relationship Id="rId6" Target="../media/image10.svg" Type="http://schemas.openxmlformats.org/officeDocument/2006/relationships/image"/><Relationship Id="rId7" Target="../media/image16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Relationship Id="rId5" Target="../media/image9.png" Type="http://schemas.openxmlformats.org/officeDocument/2006/relationships/image"/><Relationship Id="rId6" Target="../media/image10.svg" Type="http://schemas.openxmlformats.org/officeDocument/2006/relationships/image"/><Relationship Id="rId7" Target="../media/image17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Relationship Id="rId5" Target="../media/image9.png" Type="http://schemas.openxmlformats.org/officeDocument/2006/relationships/image"/><Relationship Id="rId6" Target="../media/image10.svg" Type="http://schemas.openxmlformats.org/officeDocument/2006/relationships/image"/><Relationship Id="rId7" Target="../media/image18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Relationship Id="rId5" Target="../media/image9.png" Type="http://schemas.openxmlformats.org/officeDocument/2006/relationships/image"/><Relationship Id="rId6" Target="../media/image10.svg" Type="http://schemas.openxmlformats.org/officeDocument/2006/relationships/image"/><Relationship Id="rId7" Target="../media/image19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780017" y="753754"/>
            <a:ext cx="16727966" cy="8779491"/>
            <a:chOff x="0" y="0"/>
            <a:chExt cx="4405720" cy="231229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05719" cy="2312294"/>
            </a:xfrm>
            <a:custGeom>
              <a:avLst/>
              <a:gdLst/>
              <a:ahLst/>
              <a:cxnLst/>
              <a:rect r="r" b="b" t="t" l="l"/>
              <a:pathLst>
                <a:path h="2312294" w="4405719">
                  <a:moveTo>
                    <a:pt x="23603" y="0"/>
                  </a:moveTo>
                  <a:lnTo>
                    <a:pt x="4382116" y="0"/>
                  </a:lnTo>
                  <a:cubicBezTo>
                    <a:pt x="4388376" y="0"/>
                    <a:pt x="4394380" y="2487"/>
                    <a:pt x="4398806" y="6913"/>
                  </a:cubicBezTo>
                  <a:cubicBezTo>
                    <a:pt x="4403233" y="11340"/>
                    <a:pt x="4405719" y="17343"/>
                    <a:pt x="4405719" y="23603"/>
                  </a:cubicBezTo>
                  <a:lnTo>
                    <a:pt x="4405719" y="2288691"/>
                  </a:lnTo>
                  <a:cubicBezTo>
                    <a:pt x="4405719" y="2301726"/>
                    <a:pt x="4395152" y="2312294"/>
                    <a:pt x="4382116" y="2312294"/>
                  </a:cubicBezTo>
                  <a:lnTo>
                    <a:pt x="23603" y="2312294"/>
                  </a:lnTo>
                  <a:cubicBezTo>
                    <a:pt x="10568" y="2312294"/>
                    <a:pt x="0" y="2301726"/>
                    <a:pt x="0" y="2288691"/>
                  </a:cubicBezTo>
                  <a:lnTo>
                    <a:pt x="0" y="23603"/>
                  </a:lnTo>
                  <a:cubicBezTo>
                    <a:pt x="0" y="10568"/>
                    <a:pt x="10568" y="0"/>
                    <a:pt x="23603" y="0"/>
                  </a:cubicBezTo>
                  <a:close/>
                </a:path>
              </a:pathLst>
            </a:custGeom>
            <a:solidFill>
              <a:srgbClr val="FFFCE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4405720" cy="23694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true" flipV="false" rot="0">
            <a:off x="8573881" y="3368617"/>
            <a:ext cx="10076271" cy="7418655"/>
          </a:xfrm>
          <a:custGeom>
            <a:avLst/>
            <a:gdLst/>
            <a:ahLst/>
            <a:cxnLst/>
            <a:rect r="r" b="b" t="t" l="l"/>
            <a:pathLst>
              <a:path h="7418655" w="10076271">
                <a:moveTo>
                  <a:pt x="10076271" y="0"/>
                </a:moveTo>
                <a:lnTo>
                  <a:pt x="0" y="0"/>
                </a:lnTo>
                <a:lnTo>
                  <a:pt x="0" y="7418654"/>
                </a:lnTo>
                <a:lnTo>
                  <a:pt x="10076271" y="7418654"/>
                </a:lnTo>
                <a:lnTo>
                  <a:pt x="1007627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019112" y="1028700"/>
            <a:ext cx="2240188" cy="1731568"/>
          </a:xfrm>
          <a:custGeom>
            <a:avLst/>
            <a:gdLst/>
            <a:ahLst/>
            <a:cxnLst/>
            <a:rect r="r" b="b" t="t" l="l"/>
            <a:pathLst>
              <a:path h="1731568" w="2240188">
                <a:moveTo>
                  <a:pt x="0" y="0"/>
                </a:moveTo>
                <a:lnTo>
                  <a:pt x="2240188" y="0"/>
                </a:lnTo>
                <a:lnTo>
                  <a:pt x="2240188" y="1731568"/>
                </a:lnTo>
                <a:lnTo>
                  <a:pt x="0" y="17315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20769" y="-284858"/>
            <a:ext cx="13084230" cy="4358684"/>
          </a:xfrm>
          <a:custGeom>
            <a:avLst/>
            <a:gdLst/>
            <a:ahLst/>
            <a:cxnLst/>
            <a:rect r="r" b="b" t="t" l="l"/>
            <a:pathLst>
              <a:path h="4358684" w="13084230">
                <a:moveTo>
                  <a:pt x="0" y="0"/>
                </a:moveTo>
                <a:lnTo>
                  <a:pt x="13084230" y="0"/>
                </a:lnTo>
                <a:lnTo>
                  <a:pt x="13084230" y="4358684"/>
                </a:lnTo>
                <a:lnTo>
                  <a:pt x="0" y="435868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527429" y="2634246"/>
            <a:ext cx="9215861" cy="13258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920"/>
              </a:lnSpc>
            </a:pPr>
            <a:r>
              <a:rPr lang="en-US" sz="7800">
                <a:solidFill>
                  <a:srgbClr val="573D29"/>
                </a:solidFill>
                <a:latin typeface="Amatic SC"/>
                <a:ea typeface="Amatic SC"/>
                <a:cs typeface="Amatic SC"/>
                <a:sym typeface="Amatic SC"/>
              </a:rPr>
              <a:t>growing our vocabulary!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527429" y="4267146"/>
            <a:ext cx="10706819" cy="53588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72"/>
              </a:lnSpc>
            </a:pPr>
            <a:r>
              <a:rPr lang="en-US" sz="4123">
                <a:solidFill>
                  <a:srgbClr val="573D29"/>
                </a:solidFill>
                <a:latin typeface="Amatic SC"/>
                <a:ea typeface="Amatic SC"/>
                <a:cs typeface="Amatic SC"/>
                <a:sym typeface="Amatic SC"/>
              </a:rPr>
              <a:t>🎃 Work with your team to answer each question.</a:t>
            </a:r>
          </a:p>
          <a:p>
            <a:pPr algn="l">
              <a:lnSpc>
                <a:spcPts val="5772"/>
              </a:lnSpc>
            </a:pPr>
            <a:r>
              <a:rPr lang="en-US" sz="4123">
                <a:solidFill>
                  <a:srgbClr val="573D29"/>
                </a:solidFill>
                <a:latin typeface="Amatic SC"/>
                <a:ea typeface="Amatic SC"/>
                <a:cs typeface="Amatic SC"/>
                <a:sym typeface="Amatic SC"/>
              </a:rPr>
              <a:t>🤝 Talk with your teammates before choosing your answer.</a:t>
            </a:r>
          </a:p>
          <a:p>
            <a:pPr algn="l">
              <a:lnSpc>
                <a:spcPts val="5772"/>
              </a:lnSpc>
            </a:pPr>
            <a:r>
              <a:rPr lang="en-US" sz="4123">
                <a:solidFill>
                  <a:srgbClr val="573D29"/>
                </a:solidFill>
                <a:latin typeface="Amatic SC"/>
                <a:ea typeface="Amatic SC"/>
                <a:cs typeface="Amatic SC"/>
                <a:sym typeface="Amatic SC"/>
              </a:rPr>
              <a:t>🎃</a:t>
            </a:r>
            <a:r>
              <a:rPr lang="en-US" sz="4123">
                <a:solidFill>
                  <a:srgbClr val="573D29"/>
                </a:solidFill>
                <a:latin typeface="Amatic SC"/>
                <a:ea typeface="Amatic SC"/>
                <a:cs typeface="Amatic SC"/>
                <a:sym typeface="Amatic SC"/>
              </a:rPr>
              <a:t> Get it right? Grow your pumpkin patch by 1 pumpkin!</a:t>
            </a:r>
          </a:p>
          <a:p>
            <a:pPr algn="l">
              <a:lnSpc>
                <a:spcPts val="5772"/>
              </a:lnSpc>
            </a:pPr>
            <a:r>
              <a:rPr lang="en-US" sz="4123">
                <a:solidFill>
                  <a:srgbClr val="573D29"/>
                </a:solidFill>
                <a:latin typeface="Amatic SC"/>
                <a:ea typeface="Amatic SC"/>
                <a:cs typeface="Amatic SC"/>
                <a:sym typeface="Amatic SC"/>
              </a:rPr>
              <a:t>🌻 Get it wrong? Complete the bonus Challenge to earn your pumpkin!</a:t>
            </a:r>
          </a:p>
          <a:p>
            <a:pPr algn="l">
              <a:lnSpc>
                <a:spcPts val="5772"/>
              </a:lnSpc>
            </a:pPr>
            <a:r>
              <a:rPr lang="en-US" sz="4123">
                <a:solidFill>
                  <a:srgbClr val="573D29"/>
                </a:solidFill>
                <a:latin typeface="Amatic SC"/>
                <a:ea typeface="Amatic SC"/>
                <a:cs typeface="Amatic SC"/>
                <a:sym typeface="Amatic SC"/>
              </a:rPr>
              <a:t>🏆 Keep growing your patch until the game is over.</a:t>
            </a:r>
          </a:p>
          <a:p>
            <a:pPr algn="l">
              <a:lnSpc>
                <a:spcPts val="5772"/>
              </a:lnSpc>
            </a:pPr>
            <a:r>
              <a:rPr lang="en-US" sz="4123">
                <a:solidFill>
                  <a:srgbClr val="573D29"/>
                </a:solidFill>
                <a:latin typeface="Amatic SC"/>
                <a:ea typeface="Amatic SC"/>
                <a:cs typeface="Amatic SC"/>
                <a:sym typeface="Amatic SC"/>
              </a:rPr>
              <a:t>🎃 </a:t>
            </a:r>
            <a:r>
              <a:rPr lang="en-US" sz="4123">
                <a:solidFill>
                  <a:srgbClr val="573D29"/>
                </a:solidFill>
                <a:latin typeface="Amatic SC"/>
                <a:ea typeface="Amatic SC"/>
                <a:cs typeface="Amatic SC"/>
                <a:sym typeface="Amatic SC"/>
              </a:rPr>
              <a:t>The team with the biggest pumpkin patch wins!</a:t>
            </a:r>
          </a:p>
          <a:p>
            <a:pPr algn="l">
              <a:lnSpc>
                <a:spcPts val="4092"/>
              </a:lnSpc>
            </a:pPr>
          </a:p>
          <a:p>
            <a:pPr algn="l">
              <a:lnSpc>
                <a:spcPts val="4092"/>
              </a:lnSpc>
            </a:pP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818117" y="753754"/>
            <a:ext cx="16727966" cy="8779491"/>
            <a:chOff x="0" y="0"/>
            <a:chExt cx="4405720" cy="231229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05719" cy="2312294"/>
            </a:xfrm>
            <a:custGeom>
              <a:avLst/>
              <a:gdLst/>
              <a:ahLst/>
              <a:cxnLst/>
              <a:rect r="r" b="b" t="t" l="l"/>
              <a:pathLst>
                <a:path h="2312294" w="4405719">
                  <a:moveTo>
                    <a:pt x="23603" y="0"/>
                  </a:moveTo>
                  <a:lnTo>
                    <a:pt x="4382116" y="0"/>
                  </a:lnTo>
                  <a:cubicBezTo>
                    <a:pt x="4388376" y="0"/>
                    <a:pt x="4394380" y="2487"/>
                    <a:pt x="4398806" y="6913"/>
                  </a:cubicBezTo>
                  <a:cubicBezTo>
                    <a:pt x="4403233" y="11340"/>
                    <a:pt x="4405719" y="17343"/>
                    <a:pt x="4405719" y="23603"/>
                  </a:cubicBezTo>
                  <a:lnTo>
                    <a:pt x="4405719" y="2288691"/>
                  </a:lnTo>
                  <a:cubicBezTo>
                    <a:pt x="4405719" y="2301726"/>
                    <a:pt x="4395152" y="2312294"/>
                    <a:pt x="4382116" y="2312294"/>
                  </a:cubicBezTo>
                  <a:lnTo>
                    <a:pt x="23603" y="2312294"/>
                  </a:lnTo>
                  <a:cubicBezTo>
                    <a:pt x="10568" y="2312294"/>
                    <a:pt x="0" y="2301726"/>
                    <a:pt x="0" y="2288691"/>
                  </a:cubicBezTo>
                  <a:lnTo>
                    <a:pt x="0" y="23603"/>
                  </a:lnTo>
                  <a:cubicBezTo>
                    <a:pt x="0" y="10568"/>
                    <a:pt x="10568" y="0"/>
                    <a:pt x="23603" y="0"/>
                  </a:cubicBezTo>
                  <a:close/>
                </a:path>
              </a:pathLst>
            </a:custGeom>
            <a:solidFill>
              <a:srgbClr val="FFFCE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4405720" cy="23694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797832" y="3050425"/>
            <a:ext cx="3917110" cy="5875665"/>
          </a:xfrm>
          <a:custGeom>
            <a:avLst/>
            <a:gdLst/>
            <a:ahLst/>
            <a:cxnLst/>
            <a:rect r="r" b="b" t="t" l="l"/>
            <a:pathLst>
              <a:path h="5875665" w="3917110">
                <a:moveTo>
                  <a:pt x="0" y="0"/>
                </a:moveTo>
                <a:lnTo>
                  <a:pt x="3917110" y="0"/>
                </a:lnTo>
                <a:lnTo>
                  <a:pt x="3917110" y="5875665"/>
                </a:lnTo>
                <a:lnTo>
                  <a:pt x="0" y="58756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6308117" y="3222258"/>
            <a:ext cx="6947566" cy="5532000"/>
          </a:xfrm>
          <a:custGeom>
            <a:avLst/>
            <a:gdLst/>
            <a:ahLst/>
            <a:cxnLst/>
            <a:rect r="r" b="b" t="t" l="l"/>
            <a:pathLst>
              <a:path h="5532000" w="6947566">
                <a:moveTo>
                  <a:pt x="0" y="0"/>
                </a:moveTo>
                <a:lnTo>
                  <a:pt x="6947566" y="0"/>
                </a:lnTo>
                <a:lnTo>
                  <a:pt x="6947566" y="5532000"/>
                </a:lnTo>
                <a:lnTo>
                  <a:pt x="0" y="5532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783090" y="4241842"/>
            <a:ext cx="1572710" cy="1572710"/>
          </a:xfrm>
          <a:custGeom>
            <a:avLst/>
            <a:gdLst/>
            <a:ahLst/>
            <a:cxnLst/>
            <a:rect r="r" b="b" t="t" l="l"/>
            <a:pathLst>
              <a:path h="1572710" w="1572710">
                <a:moveTo>
                  <a:pt x="0" y="0"/>
                </a:moveTo>
                <a:lnTo>
                  <a:pt x="1572710" y="0"/>
                </a:lnTo>
                <a:lnTo>
                  <a:pt x="1572710" y="1572710"/>
                </a:lnTo>
                <a:lnTo>
                  <a:pt x="0" y="15727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28700" y="800100"/>
            <a:ext cx="16230600" cy="2040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661"/>
              </a:lnSpc>
            </a:pPr>
            <a:r>
              <a:rPr lang="en-US" sz="11901">
                <a:solidFill>
                  <a:srgbClr val="573D29"/>
                </a:solidFill>
                <a:latin typeface="Amatic SC"/>
                <a:ea typeface="Amatic SC"/>
                <a:cs typeface="Amatic SC"/>
                <a:sym typeface="Amatic SC"/>
              </a:rPr>
              <a:t>W</a:t>
            </a:r>
            <a:r>
              <a:rPr lang="en-US" sz="11901">
                <a:solidFill>
                  <a:srgbClr val="573D29"/>
                </a:solidFill>
                <a:latin typeface="Amatic SC"/>
                <a:ea typeface="Amatic SC"/>
                <a:cs typeface="Amatic SC"/>
                <a:sym typeface="Amatic SC"/>
              </a:rPr>
              <a:t>hich word matches the picture?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208000" y="3256199"/>
            <a:ext cx="5147800" cy="9856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48"/>
              </a:lnSpc>
            </a:pPr>
            <a:r>
              <a:rPr lang="en-US" sz="5820">
                <a:solidFill>
                  <a:srgbClr val="573D29"/>
                </a:solidFill>
                <a:latin typeface="Amatic SC"/>
                <a:ea typeface="Amatic SC"/>
                <a:cs typeface="Amatic SC"/>
                <a:sym typeface="Amatic SC"/>
              </a:rPr>
              <a:t>stem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208000" y="4660942"/>
            <a:ext cx="5147800" cy="9856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48"/>
              </a:lnSpc>
            </a:pPr>
            <a:r>
              <a:rPr lang="en-US" sz="5820">
                <a:solidFill>
                  <a:srgbClr val="573D29"/>
                </a:solidFill>
                <a:latin typeface="Amatic SC"/>
                <a:ea typeface="Amatic SC"/>
                <a:cs typeface="Amatic SC"/>
                <a:sym typeface="Amatic SC"/>
              </a:rPr>
              <a:t>seed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208000" y="6210914"/>
            <a:ext cx="5147800" cy="9856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48"/>
              </a:lnSpc>
            </a:pPr>
            <a:r>
              <a:rPr lang="en-US" sz="5820">
                <a:solidFill>
                  <a:srgbClr val="573D29"/>
                </a:solidFill>
                <a:latin typeface="Amatic SC"/>
                <a:ea typeface="Amatic SC"/>
                <a:cs typeface="Amatic SC"/>
                <a:sym typeface="Amatic SC"/>
              </a:rPr>
              <a:t>flower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208000" y="7615657"/>
            <a:ext cx="5147800" cy="9856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48"/>
              </a:lnSpc>
            </a:pPr>
            <a:r>
              <a:rPr lang="en-US" sz="5820">
                <a:solidFill>
                  <a:srgbClr val="573D29"/>
                </a:solidFill>
                <a:latin typeface="Amatic SC"/>
                <a:ea typeface="Amatic SC"/>
                <a:cs typeface="Amatic SC"/>
                <a:sym typeface="Amatic SC"/>
              </a:rPr>
              <a:t>pumpkin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3446949" y="3393358"/>
            <a:ext cx="3812351" cy="3465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42"/>
              </a:lnSpc>
            </a:pPr>
            <a:r>
              <a:rPr lang="en-US" sz="6102">
                <a:solidFill>
                  <a:srgbClr val="FB9934"/>
                </a:solidFill>
                <a:latin typeface="Amatic SC"/>
                <a:ea typeface="Amatic SC"/>
                <a:cs typeface="Amatic SC"/>
                <a:sym typeface="Amatic SC"/>
              </a:rPr>
              <a:t>bonus challenge:</a:t>
            </a:r>
          </a:p>
          <a:p>
            <a:pPr algn="ctr">
              <a:lnSpc>
                <a:spcPts val="6303"/>
              </a:lnSpc>
            </a:pPr>
            <a:r>
              <a:rPr lang="en-US" sz="4502">
                <a:solidFill>
                  <a:srgbClr val="573D29"/>
                </a:solidFill>
                <a:latin typeface="Amatic SC"/>
                <a:ea typeface="Amatic SC"/>
                <a:cs typeface="Amatic SC"/>
                <a:sym typeface="Amatic SC"/>
              </a:rPr>
              <a:t>what is one thing a seed needs to start growing?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780017" y="753754"/>
            <a:ext cx="16727966" cy="8779491"/>
            <a:chOff x="0" y="0"/>
            <a:chExt cx="4405720" cy="231229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05719" cy="2312294"/>
            </a:xfrm>
            <a:custGeom>
              <a:avLst/>
              <a:gdLst/>
              <a:ahLst/>
              <a:cxnLst/>
              <a:rect r="r" b="b" t="t" l="l"/>
              <a:pathLst>
                <a:path h="2312294" w="4405719">
                  <a:moveTo>
                    <a:pt x="23603" y="0"/>
                  </a:moveTo>
                  <a:lnTo>
                    <a:pt x="4382116" y="0"/>
                  </a:lnTo>
                  <a:cubicBezTo>
                    <a:pt x="4388376" y="0"/>
                    <a:pt x="4394380" y="2487"/>
                    <a:pt x="4398806" y="6913"/>
                  </a:cubicBezTo>
                  <a:cubicBezTo>
                    <a:pt x="4403233" y="11340"/>
                    <a:pt x="4405719" y="17343"/>
                    <a:pt x="4405719" y="23603"/>
                  </a:cubicBezTo>
                  <a:lnTo>
                    <a:pt x="4405719" y="2288691"/>
                  </a:lnTo>
                  <a:cubicBezTo>
                    <a:pt x="4405719" y="2301726"/>
                    <a:pt x="4395152" y="2312294"/>
                    <a:pt x="4382116" y="2312294"/>
                  </a:cubicBezTo>
                  <a:lnTo>
                    <a:pt x="23603" y="2312294"/>
                  </a:lnTo>
                  <a:cubicBezTo>
                    <a:pt x="10568" y="2312294"/>
                    <a:pt x="0" y="2301726"/>
                    <a:pt x="0" y="2288691"/>
                  </a:cubicBezTo>
                  <a:lnTo>
                    <a:pt x="0" y="23603"/>
                  </a:lnTo>
                  <a:cubicBezTo>
                    <a:pt x="0" y="10568"/>
                    <a:pt x="10568" y="0"/>
                    <a:pt x="23603" y="0"/>
                  </a:cubicBezTo>
                  <a:close/>
                </a:path>
              </a:pathLst>
            </a:custGeom>
            <a:solidFill>
              <a:srgbClr val="FFFCE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4405720" cy="23694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6308117" y="3222258"/>
            <a:ext cx="6947566" cy="5532000"/>
          </a:xfrm>
          <a:custGeom>
            <a:avLst/>
            <a:gdLst/>
            <a:ahLst/>
            <a:cxnLst/>
            <a:rect r="r" b="b" t="t" l="l"/>
            <a:pathLst>
              <a:path h="5532000" w="6947566">
                <a:moveTo>
                  <a:pt x="0" y="0"/>
                </a:moveTo>
                <a:lnTo>
                  <a:pt x="6947566" y="0"/>
                </a:lnTo>
                <a:lnTo>
                  <a:pt x="6947566" y="5532000"/>
                </a:lnTo>
                <a:lnTo>
                  <a:pt x="0" y="553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241311" y="4419796"/>
            <a:ext cx="1572710" cy="1572710"/>
          </a:xfrm>
          <a:custGeom>
            <a:avLst/>
            <a:gdLst/>
            <a:ahLst/>
            <a:cxnLst/>
            <a:rect r="r" b="b" t="t" l="l"/>
            <a:pathLst>
              <a:path h="1572710" w="1572710">
                <a:moveTo>
                  <a:pt x="0" y="0"/>
                </a:moveTo>
                <a:lnTo>
                  <a:pt x="1572710" y="0"/>
                </a:lnTo>
                <a:lnTo>
                  <a:pt x="1572710" y="1572710"/>
                </a:lnTo>
                <a:lnTo>
                  <a:pt x="0" y="15727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5400000">
            <a:off x="617308" y="3905681"/>
            <a:ext cx="6247731" cy="4165154"/>
          </a:xfrm>
          <a:custGeom>
            <a:avLst/>
            <a:gdLst/>
            <a:ahLst/>
            <a:cxnLst/>
            <a:rect r="r" b="b" t="t" l="l"/>
            <a:pathLst>
              <a:path h="4165154" w="6247731">
                <a:moveTo>
                  <a:pt x="0" y="0"/>
                </a:moveTo>
                <a:lnTo>
                  <a:pt x="6247731" y="0"/>
                </a:lnTo>
                <a:lnTo>
                  <a:pt x="6247731" y="4165154"/>
                </a:lnTo>
                <a:lnTo>
                  <a:pt x="0" y="416515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28700" y="828675"/>
            <a:ext cx="16230600" cy="17506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281"/>
              </a:lnSpc>
            </a:pPr>
            <a:r>
              <a:rPr lang="en-US" sz="10201">
                <a:solidFill>
                  <a:srgbClr val="573D29"/>
                </a:solidFill>
                <a:latin typeface="Amatic SC"/>
                <a:ea typeface="Amatic SC"/>
                <a:cs typeface="Amatic SC"/>
                <a:sym typeface="Amatic SC"/>
              </a:rPr>
              <a:t>W</a:t>
            </a:r>
            <a:r>
              <a:rPr lang="en-US" sz="10201">
                <a:solidFill>
                  <a:srgbClr val="573D29"/>
                </a:solidFill>
                <a:latin typeface="Amatic SC"/>
                <a:ea typeface="Amatic SC"/>
                <a:cs typeface="Amatic SC"/>
                <a:sym typeface="Amatic SC"/>
              </a:rPr>
              <a:t>hich word best describes how the pulp feels?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208000" y="3256199"/>
            <a:ext cx="5147800" cy="9856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48"/>
              </a:lnSpc>
            </a:pPr>
            <a:r>
              <a:rPr lang="en-US" sz="5820">
                <a:solidFill>
                  <a:srgbClr val="573D29"/>
                </a:solidFill>
                <a:latin typeface="Amatic SC"/>
                <a:ea typeface="Amatic SC"/>
                <a:cs typeface="Amatic SC"/>
                <a:sym typeface="Amatic SC"/>
              </a:rPr>
              <a:t>rough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208000" y="4660942"/>
            <a:ext cx="5147800" cy="9856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48"/>
              </a:lnSpc>
            </a:pPr>
            <a:r>
              <a:rPr lang="en-US" sz="5820">
                <a:solidFill>
                  <a:srgbClr val="573D29"/>
                </a:solidFill>
                <a:latin typeface="Amatic SC"/>
                <a:ea typeface="Amatic SC"/>
                <a:cs typeface="Amatic SC"/>
                <a:sym typeface="Amatic SC"/>
              </a:rPr>
              <a:t>slimy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208000" y="6210914"/>
            <a:ext cx="5147800" cy="9856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48"/>
              </a:lnSpc>
            </a:pPr>
            <a:r>
              <a:rPr lang="en-US" sz="5820">
                <a:solidFill>
                  <a:srgbClr val="573D29"/>
                </a:solidFill>
                <a:latin typeface="Amatic SC"/>
                <a:ea typeface="Amatic SC"/>
                <a:cs typeface="Amatic SC"/>
                <a:sym typeface="Amatic SC"/>
              </a:rPr>
              <a:t>dry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208000" y="7615657"/>
            <a:ext cx="5147800" cy="9856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48"/>
              </a:lnSpc>
            </a:pPr>
            <a:r>
              <a:rPr lang="en-US" sz="5820">
                <a:solidFill>
                  <a:srgbClr val="573D29"/>
                </a:solidFill>
                <a:latin typeface="Amatic SC"/>
                <a:ea typeface="Amatic SC"/>
                <a:cs typeface="Amatic SC"/>
                <a:sym typeface="Amatic SC"/>
              </a:rPr>
              <a:t>hard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3446949" y="3393358"/>
            <a:ext cx="3812351" cy="3465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42"/>
              </a:lnSpc>
            </a:pPr>
            <a:r>
              <a:rPr lang="en-US" sz="6102">
                <a:solidFill>
                  <a:srgbClr val="FB9934"/>
                </a:solidFill>
                <a:latin typeface="Amatic SC"/>
                <a:ea typeface="Amatic SC"/>
                <a:cs typeface="Amatic SC"/>
                <a:sym typeface="Amatic SC"/>
              </a:rPr>
              <a:t>bonus challenge:</a:t>
            </a:r>
          </a:p>
          <a:p>
            <a:pPr algn="ctr">
              <a:lnSpc>
                <a:spcPts val="6303"/>
              </a:lnSpc>
            </a:pPr>
            <a:r>
              <a:rPr lang="en-US" sz="4502">
                <a:solidFill>
                  <a:srgbClr val="573D29"/>
                </a:solidFill>
                <a:latin typeface="Amatic SC"/>
                <a:ea typeface="Amatic SC"/>
                <a:cs typeface="Amatic SC"/>
                <a:sym typeface="Amatic SC"/>
              </a:rPr>
              <a:t>use the word </a:t>
            </a:r>
            <a:r>
              <a:rPr lang="en-US" sz="4502" b="true">
                <a:solidFill>
                  <a:srgbClr val="573D29"/>
                </a:solidFill>
                <a:latin typeface="Amatic SC Bold"/>
                <a:ea typeface="Amatic SC Bold"/>
                <a:cs typeface="Amatic SC Bold"/>
                <a:sym typeface="Amatic SC Bold"/>
              </a:rPr>
              <a:t>slimy </a:t>
            </a:r>
            <a:r>
              <a:rPr lang="en-US" sz="4502">
                <a:solidFill>
                  <a:srgbClr val="573D29"/>
                </a:solidFill>
                <a:latin typeface="Amatic SC"/>
                <a:ea typeface="Amatic SC"/>
                <a:cs typeface="Amatic SC"/>
                <a:sym typeface="Amatic SC"/>
              </a:rPr>
              <a:t>to describe a different object.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780017" y="753754"/>
            <a:ext cx="16727966" cy="8779491"/>
            <a:chOff x="0" y="0"/>
            <a:chExt cx="4405720" cy="231229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05719" cy="2312294"/>
            </a:xfrm>
            <a:custGeom>
              <a:avLst/>
              <a:gdLst/>
              <a:ahLst/>
              <a:cxnLst/>
              <a:rect r="r" b="b" t="t" l="l"/>
              <a:pathLst>
                <a:path h="2312294" w="4405719">
                  <a:moveTo>
                    <a:pt x="23603" y="0"/>
                  </a:moveTo>
                  <a:lnTo>
                    <a:pt x="4382116" y="0"/>
                  </a:lnTo>
                  <a:cubicBezTo>
                    <a:pt x="4388376" y="0"/>
                    <a:pt x="4394380" y="2487"/>
                    <a:pt x="4398806" y="6913"/>
                  </a:cubicBezTo>
                  <a:cubicBezTo>
                    <a:pt x="4403233" y="11340"/>
                    <a:pt x="4405719" y="17343"/>
                    <a:pt x="4405719" y="23603"/>
                  </a:cubicBezTo>
                  <a:lnTo>
                    <a:pt x="4405719" y="2288691"/>
                  </a:lnTo>
                  <a:cubicBezTo>
                    <a:pt x="4405719" y="2301726"/>
                    <a:pt x="4395152" y="2312294"/>
                    <a:pt x="4382116" y="2312294"/>
                  </a:cubicBezTo>
                  <a:lnTo>
                    <a:pt x="23603" y="2312294"/>
                  </a:lnTo>
                  <a:cubicBezTo>
                    <a:pt x="10568" y="2312294"/>
                    <a:pt x="0" y="2301726"/>
                    <a:pt x="0" y="2288691"/>
                  </a:cubicBezTo>
                  <a:lnTo>
                    <a:pt x="0" y="23603"/>
                  </a:lnTo>
                  <a:cubicBezTo>
                    <a:pt x="0" y="10568"/>
                    <a:pt x="10568" y="0"/>
                    <a:pt x="23603" y="0"/>
                  </a:cubicBezTo>
                  <a:close/>
                </a:path>
              </a:pathLst>
            </a:custGeom>
            <a:solidFill>
              <a:srgbClr val="FFFCE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4405720" cy="23694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6308117" y="3222258"/>
            <a:ext cx="6947566" cy="5532000"/>
          </a:xfrm>
          <a:custGeom>
            <a:avLst/>
            <a:gdLst/>
            <a:ahLst/>
            <a:cxnLst/>
            <a:rect r="r" b="b" t="t" l="l"/>
            <a:pathLst>
              <a:path h="5532000" w="6947566">
                <a:moveTo>
                  <a:pt x="0" y="0"/>
                </a:moveTo>
                <a:lnTo>
                  <a:pt x="6947566" y="0"/>
                </a:lnTo>
                <a:lnTo>
                  <a:pt x="6947566" y="5532000"/>
                </a:lnTo>
                <a:lnTo>
                  <a:pt x="0" y="553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172577" y="5897153"/>
            <a:ext cx="1572710" cy="1572710"/>
          </a:xfrm>
          <a:custGeom>
            <a:avLst/>
            <a:gdLst/>
            <a:ahLst/>
            <a:cxnLst/>
            <a:rect r="r" b="b" t="t" l="l"/>
            <a:pathLst>
              <a:path h="1572710" w="1572710">
                <a:moveTo>
                  <a:pt x="0" y="0"/>
                </a:moveTo>
                <a:lnTo>
                  <a:pt x="1572711" y="0"/>
                </a:lnTo>
                <a:lnTo>
                  <a:pt x="1572711" y="1572710"/>
                </a:lnTo>
                <a:lnTo>
                  <a:pt x="0" y="15727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780017" y="2579334"/>
            <a:ext cx="5601182" cy="5601182"/>
          </a:xfrm>
          <a:custGeom>
            <a:avLst/>
            <a:gdLst/>
            <a:ahLst/>
            <a:cxnLst/>
            <a:rect r="r" b="b" t="t" l="l"/>
            <a:pathLst>
              <a:path h="5601182" w="5601182">
                <a:moveTo>
                  <a:pt x="0" y="0"/>
                </a:moveTo>
                <a:lnTo>
                  <a:pt x="5601182" y="0"/>
                </a:lnTo>
                <a:lnTo>
                  <a:pt x="5601182" y="5601182"/>
                </a:lnTo>
                <a:lnTo>
                  <a:pt x="0" y="560118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8802838">
            <a:off x="3729852" y="7779808"/>
            <a:ext cx="1784251" cy="1077242"/>
          </a:xfrm>
          <a:custGeom>
            <a:avLst/>
            <a:gdLst/>
            <a:ahLst/>
            <a:cxnLst/>
            <a:rect r="r" b="b" t="t" l="l"/>
            <a:pathLst>
              <a:path h="1077242" w="1784251">
                <a:moveTo>
                  <a:pt x="0" y="0"/>
                </a:moveTo>
                <a:lnTo>
                  <a:pt x="1784251" y="0"/>
                </a:lnTo>
                <a:lnTo>
                  <a:pt x="1784251" y="1077242"/>
                </a:lnTo>
                <a:lnTo>
                  <a:pt x="0" y="10772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028700" y="828675"/>
            <a:ext cx="16230600" cy="17506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281"/>
              </a:lnSpc>
            </a:pPr>
            <a:r>
              <a:rPr lang="en-US" sz="10201">
                <a:solidFill>
                  <a:srgbClr val="573D29"/>
                </a:solidFill>
                <a:latin typeface="Amatic SC"/>
                <a:ea typeface="Amatic SC"/>
                <a:cs typeface="Amatic SC"/>
                <a:sym typeface="Amatic SC"/>
              </a:rPr>
              <a:t>W</a:t>
            </a:r>
            <a:r>
              <a:rPr lang="en-US" sz="10201">
                <a:solidFill>
                  <a:srgbClr val="573D29"/>
                </a:solidFill>
                <a:latin typeface="Amatic SC"/>
                <a:ea typeface="Amatic SC"/>
                <a:cs typeface="Amatic SC"/>
                <a:sym typeface="Amatic SC"/>
              </a:rPr>
              <a:t>hich part of the plant is this?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208000" y="3256199"/>
            <a:ext cx="5147800" cy="9856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48"/>
              </a:lnSpc>
            </a:pPr>
            <a:r>
              <a:rPr lang="en-US" sz="5820">
                <a:solidFill>
                  <a:srgbClr val="573D29"/>
                </a:solidFill>
                <a:latin typeface="Amatic SC"/>
                <a:ea typeface="Amatic SC"/>
                <a:cs typeface="Amatic SC"/>
                <a:sym typeface="Amatic SC"/>
              </a:rPr>
              <a:t>flower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208000" y="4660942"/>
            <a:ext cx="5147800" cy="9856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48"/>
              </a:lnSpc>
            </a:pPr>
            <a:r>
              <a:rPr lang="en-US" sz="5820">
                <a:solidFill>
                  <a:srgbClr val="573D29"/>
                </a:solidFill>
                <a:latin typeface="Amatic SC"/>
                <a:ea typeface="Amatic SC"/>
                <a:cs typeface="Amatic SC"/>
                <a:sym typeface="Amatic SC"/>
              </a:rPr>
              <a:t>stem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208000" y="6210914"/>
            <a:ext cx="5147800" cy="20143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48"/>
              </a:lnSpc>
            </a:pPr>
            <a:r>
              <a:rPr lang="en-US" sz="5820">
                <a:solidFill>
                  <a:srgbClr val="573D29"/>
                </a:solidFill>
                <a:latin typeface="Amatic SC"/>
                <a:ea typeface="Amatic SC"/>
                <a:cs typeface="Amatic SC"/>
                <a:sym typeface="Amatic SC"/>
              </a:rPr>
              <a:t>roots</a:t>
            </a:r>
          </a:p>
          <a:p>
            <a:pPr algn="ctr">
              <a:lnSpc>
                <a:spcPts val="8148"/>
              </a:lnSpc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7208000" y="7615657"/>
            <a:ext cx="5147800" cy="9856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48"/>
              </a:lnSpc>
            </a:pPr>
            <a:r>
              <a:rPr lang="en-US" sz="5820">
                <a:solidFill>
                  <a:srgbClr val="573D29"/>
                </a:solidFill>
                <a:latin typeface="Amatic SC"/>
                <a:ea typeface="Amatic SC"/>
                <a:cs typeface="Amatic SC"/>
                <a:sym typeface="Amatic SC"/>
              </a:rPr>
              <a:t>leaves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3446949" y="3393358"/>
            <a:ext cx="3812351" cy="3465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42"/>
              </a:lnSpc>
            </a:pPr>
            <a:r>
              <a:rPr lang="en-US" sz="6102">
                <a:solidFill>
                  <a:srgbClr val="FB9934"/>
                </a:solidFill>
                <a:latin typeface="Amatic SC"/>
                <a:ea typeface="Amatic SC"/>
                <a:cs typeface="Amatic SC"/>
                <a:sym typeface="Amatic SC"/>
              </a:rPr>
              <a:t>bonus challenge:</a:t>
            </a:r>
          </a:p>
          <a:p>
            <a:pPr algn="ctr">
              <a:lnSpc>
                <a:spcPts val="6303"/>
              </a:lnSpc>
            </a:pPr>
            <a:r>
              <a:rPr lang="en-US" sz="4502">
                <a:solidFill>
                  <a:srgbClr val="573D29"/>
                </a:solidFill>
                <a:latin typeface="Amatic SC"/>
                <a:ea typeface="Amatic SC"/>
                <a:cs typeface="Amatic SC"/>
                <a:sym typeface="Amatic SC"/>
              </a:rPr>
              <a:t>use the words </a:t>
            </a:r>
            <a:r>
              <a:rPr lang="en-US" sz="4502" b="true">
                <a:solidFill>
                  <a:srgbClr val="573D29"/>
                </a:solidFill>
                <a:latin typeface="Amatic SC Bold"/>
                <a:ea typeface="Amatic SC Bold"/>
                <a:cs typeface="Amatic SC Bold"/>
                <a:sym typeface="Amatic SC Bold"/>
              </a:rPr>
              <a:t>roots </a:t>
            </a:r>
            <a:r>
              <a:rPr lang="en-US" sz="4502">
                <a:solidFill>
                  <a:srgbClr val="573D29"/>
                </a:solidFill>
                <a:latin typeface="Amatic SC"/>
                <a:ea typeface="Amatic SC"/>
                <a:cs typeface="Amatic SC"/>
                <a:sym typeface="Amatic SC"/>
              </a:rPr>
              <a:t>and </a:t>
            </a:r>
            <a:r>
              <a:rPr lang="en-US" sz="4502" b="true">
                <a:solidFill>
                  <a:srgbClr val="573D29"/>
                </a:solidFill>
                <a:latin typeface="Amatic SC Bold"/>
                <a:ea typeface="Amatic SC Bold"/>
                <a:cs typeface="Amatic SC Bold"/>
                <a:sym typeface="Amatic SC Bold"/>
              </a:rPr>
              <a:t>water </a:t>
            </a:r>
            <a:r>
              <a:rPr lang="en-US" sz="4502">
                <a:solidFill>
                  <a:srgbClr val="573D29"/>
                </a:solidFill>
                <a:latin typeface="Amatic SC"/>
                <a:ea typeface="Amatic SC"/>
                <a:cs typeface="Amatic SC"/>
                <a:sym typeface="Amatic SC"/>
              </a:rPr>
              <a:t>in the same sentence.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780017" y="753754"/>
            <a:ext cx="16727966" cy="8779491"/>
            <a:chOff x="0" y="0"/>
            <a:chExt cx="4405720" cy="231229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05719" cy="2312294"/>
            </a:xfrm>
            <a:custGeom>
              <a:avLst/>
              <a:gdLst/>
              <a:ahLst/>
              <a:cxnLst/>
              <a:rect r="r" b="b" t="t" l="l"/>
              <a:pathLst>
                <a:path h="2312294" w="4405719">
                  <a:moveTo>
                    <a:pt x="23603" y="0"/>
                  </a:moveTo>
                  <a:lnTo>
                    <a:pt x="4382116" y="0"/>
                  </a:lnTo>
                  <a:cubicBezTo>
                    <a:pt x="4388376" y="0"/>
                    <a:pt x="4394380" y="2487"/>
                    <a:pt x="4398806" y="6913"/>
                  </a:cubicBezTo>
                  <a:cubicBezTo>
                    <a:pt x="4403233" y="11340"/>
                    <a:pt x="4405719" y="17343"/>
                    <a:pt x="4405719" y="23603"/>
                  </a:cubicBezTo>
                  <a:lnTo>
                    <a:pt x="4405719" y="2288691"/>
                  </a:lnTo>
                  <a:cubicBezTo>
                    <a:pt x="4405719" y="2301726"/>
                    <a:pt x="4395152" y="2312294"/>
                    <a:pt x="4382116" y="2312294"/>
                  </a:cubicBezTo>
                  <a:lnTo>
                    <a:pt x="23603" y="2312294"/>
                  </a:lnTo>
                  <a:cubicBezTo>
                    <a:pt x="10568" y="2312294"/>
                    <a:pt x="0" y="2301726"/>
                    <a:pt x="0" y="2288691"/>
                  </a:cubicBezTo>
                  <a:lnTo>
                    <a:pt x="0" y="23603"/>
                  </a:lnTo>
                  <a:cubicBezTo>
                    <a:pt x="0" y="10568"/>
                    <a:pt x="10568" y="0"/>
                    <a:pt x="23603" y="0"/>
                  </a:cubicBezTo>
                  <a:close/>
                </a:path>
              </a:pathLst>
            </a:custGeom>
            <a:solidFill>
              <a:srgbClr val="FFFCE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4405720" cy="23694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6308117" y="3222258"/>
            <a:ext cx="6947566" cy="5532000"/>
          </a:xfrm>
          <a:custGeom>
            <a:avLst/>
            <a:gdLst/>
            <a:ahLst/>
            <a:cxnLst/>
            <a:rect r="r" b="b" t="t" l="l"/>
            <a:pathLst>
              <a:path h="5532000" w="6947566">
                <a:moveTo>
                  <a:pt x="0" y="0"/>
                </a:moveTo>
                <a:lnTo>
                  <a:pt x="6947566" y="0"/>
                </a:lnTo>
                <a:lnTo>
                  <a:pt x="6947566" y="5532000"/>
                </a:lnTo>
                <a:lnTo>
                  <a:pt x="0" y="553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241311" y="4419796"/>
            <a:ext cx="1572710" cy="1572710"/>
          </a:xfrm>
          <a:custGeom>
            <a:avLst/>
            <a:gdLst/>
            <a:ahLst/>
            <a:cxnLst/>
            <a:rect r="r" b="b" t="t" l="l"/>
            <a:pathLst>
              <a:path h="1572710" w="1572710">
                <a:moveTo>
                  <a:pt x="0" y="0"/>
                </a:moveTo>
                <a:lnTo>
                  <a:pt x="1572710" y="0"/>
                </a:lnTo>
                <a:lnTo>
                  <a:pt x="1572710" y="1572710"/>
                </a:lnTo>
                <a:lnTo>
                  <a:pt x="0" y="15727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28700" y="3517183"/>
            <a:ext cx="5279417" cy="4799891"/>
          </a:xfrm>
          <a:custGeom>
            <a:avLst/>
            <a:gdLst/>
            <a:ahLst/>
            <a:cxnLst/>
            <a:rect r="r" b="b" t="t" l="l"/>
            <a:pathLst>
              <a:path h="4799891" w="5279417">
                <a:moveTo>
                  <a:pt x="0" y="0"/>
                </a:moveTo>
                <a:lnTo>
                  <a:pt x="5279417" y="0"/>
                </a:lnTo>
                <a:lnTo>
                  <a:pt x="5279417" y="4799891"/>
                </a:lnTo>
                <a:lnTo>
                  <a:pt x="0" y="479989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30631" t="-16732" r="-29816" b="-15625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28700" y="1088069"/>
            <a:ext cx="16230600" cy="14674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042"/>
              </a:lnSpc>
            </a:pPr>
            <a:r>
              <a:rPr lang="en-US" sz="8601">
                <a:solidFill>
                  <a:srgbClr val="573D29"/>
                </a:solidFill>
                <a:latin typeface="Amatic SC"/>
                <a:ea typeface="Amatic SC"/>
                <a:cs typeface="Amatic SC"/>
                <a:sym typeface="Amatic SC"/>
              </a:rPr>
              <a:t>finish the sentence: a pumpkin grows from a ____.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208000" y="3256199"/>
            <a:ext cx="5147800" cy="9856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48"/>
              </a:lnSpc>
            </a:pPr>
            <a:r>
              <a:rPr lang="en-US" sz="5820">
                <a:solidFill>
                  <a:srgbClr val="573D29"/>
                </a:solidFill>
                <a:latin typeface="Amatic SC"/>
                <a:ea typeface="Amatic SC"/>
                <a:cs typeface="Amatic SC"/>
                <a:sym typeface="Amatic SC"/>
              </a:rPr>
              <a:t>flower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208000" y="4660942"/>
            <a:ext cx="5147800" cy="9856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48"/>
              </a:lnSpc>
            </a:pPr>
            <a:r>
              <a:rPr lang="en-US" sz="5820">
                <a:solidFill>
                  <a:srgbClr val="573D29"/>
                </a:solidFill>
                <a:latin typeface="Amatic SC"/>
                <a:ea typeface="Amatic SC"/>
                <a:cs typeface="Amatic SC"/>
                <a:sym typeface="Amatic SC"/>
              </a:rPr>
              <a:t>seed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208000" y="6210914"/>
            <a:ext cx="5147800" cy="9856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48"/>
              </a:lnSpc>
            </a:pPr>
            <a:r>
              <a:rPr lang="en-US" sz="5820">
                <a:solidFill>
                  <a:srgbClr val="573D29"/>
                </a:solidFill>
                <a:latin typeface="Amatic SC"/>
                <a:ea typeface="Amatic SC"/>
                <a:cs typeface="Amatic SC"/>
                <a:sym typeface="Amatic SC"/>
              </a:rPr>
              <a:t>stem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208000" y="7615657"/>
            <a:ext cx="5147800" cy="9856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48"/>
              </a:lnSpc>
            </a:pPr>
            <a:r>
              <a:rPr lang="en-US" sz="5820">
                <a:solidFill>
                  <a:srgbClr val="573D29"/>
                </a:solidFill>
                <a:latin typeface="Amatic SC"/>
                <a:ea typeface="Amatic SC"/>
                <a:cs typeface="Amatic SC"/>
                <a:sym typeface="Amatic SC"/>
              </a:rPr>
              <a:t>leaves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3446949" y="3393358"/>
            <a:ext cx="3812351" cy="31978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42"/>
              </a:lnSpc>
            </a:pPr>
            <a:r>
              <a:rPr lang="en-US" sz="6102">
                <a:solidFill>
                  <a:srgbClr val="FB9934"/>
                </a:solidFill>
                <a:latin typeface="Amatic SC"/>
                <a:ea typeface="Amatic SC"/>
                <a:cs typeface="Amatic SC"/>
                <a:sym typeface="Amatic SC"/>
              </a:rPr>
              <a:t>bonus challenge: </a:t>
            </a:r>
            <a:r>
              <a:rPr lang="en-US" sz="6102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A seed grows into a _____.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780017" y="753754"/>
            <a:ext cx="16727966" cy="8779491"/>
            <a:chOff x="0" y="0"/>
            <a:chExt cx="4405720" cy="231229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05719" cy="2312294"/>
            </a:xfrm>
            <a:custGeom>
              <a:avLst/>
              <a:gdLst/>
              <a:ahLst/>
              <a:cxnLst/>
              <a:rect r="r" b="b" t="t" l="l"/>
              <a:pathLst>
                <a:path h="2312294" w="4405719">
                  <a:moveTo>
                    <a:pt x="23603" y="0"/>
                  </a:moveTo>
                  <a:lnTo>
                    <a:pt x="4382116" y="0"/>
                  </a:lnTo>
                  <a:cubicBezTo>
                    <a:pt x="4388376" y="0"/>
                    <a:pt x="4394380" y="2487"/>
                    <a:pt x="4398806" y="6913"/>
                  </a:cubicBezTo>
                  <a:cubicBezTo>
                    <a:pt x="4403233" y="11340"/>
                    <a:pt x="4405719" y="17343"/>
                    <a:pt x="4405719" y="23603"/>
                  </a:cubicBezTo>
                  <a:lnTo>
                    <a:pt x="4405719" y="2288691"/>
                  </a:lnTo>
                  <a:cubicBezTo>
                    <a:pt x="4405719" y="2301726"/>
                    <a:pt x="4395152" y="2312294"/>
                    <a:pt x="4382116" y="2312294"/>
                  </a:cubicBezTo>
                  <a:lnTo>
                    <a:pt x="23603" y="2312294"/>
                  </a:lnTo>
                  <a:cubicBezTo>
                    <a:pt x="10568" y="2312294"/>
                    <a:pt x="0" y="2301726"/>
                    <a:pt x="0" y="2288691"/>
                  </a:cubicBezTo>
                  <a:lnTo>
                    <a:pt x="0" y="23603"/>
                  </a:lnTo>
                  <a:cubicBezTo>
                    <a:pt x="0" y="10568"/>
                    <a:pt x="10568" y="0"/>
                    <a:pt x="23603" y="0"/>
                  </a:cubicBezTo>
                  <a:close/>
                </a:path>
              </a:pathLst>
            </a:custGeom>
            <a:solidFill>
              <a:srgbClr val="FFFCE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4405720" cy="23694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6308117" y="3222258"/>
            <a:ext cx="6947566" cy="5532000"/>
          </a:xfrm>
          <a:custGeom>
            <a:avLst/>
            <a:gdLst/>
            <a:ahLst/>
            <a:cxnLst/>
            <a:rect r="r" b="b" t="t" l="l"/>
            <a:pathLst>
              <a:path h="5532000" w="6947566">
                <a:moveTo>
                  <a:pt x="0" y="0"/>
                </a:moveTo>
                <a:lnTo>
                  <a:pt x="6947566" y="0"/>
                </a:lnTo>
                <a:lnTo>
                  <a:pt x="6947566" y="5532000"/>
                </a:lnTo>
                <a:lnTo>
                  <a:pt x="0" y="553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195488" y="7196557"/>
            <a:ext cx="1572710" cy="1572710"/>
          </a:xfrm>
          <a:custGeom>
            <a:avLst/>
            <a:gdLst/>
            <a:ahLst/>
            <a:cxnLst/>
            <a:rect r="r" b="b" t="t" l="l"/>
            <a:pathLst>
              <a:path h="1572710" w="1572710">
                <a:moveTo>
                  <a:pt x="0" y="0"/>
                </a:moveTo>
                <a:lnTo>
                  <a:pt x="1572711" y="0"/>
                </a:lnTo>
                <a:lnTo>
                  <a:pt x="1572711" y="1572710"/>
                </a:lnTo>
                <a:lnTo>
                  <a:pt x="0" y="15727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5400000">
            <a:off x="745394" y="3759496"/>
            <a:ext cx="6134112" cy="4212359"/>
          </a:xfrm>
          <a:custGeom>
            <a:avLst/>
            <a:gdLst/>
            <a:ahLst/>
            <a:cxnLst/>
            <a:rect r="r" b="b" t="t" l="l"/>
            <a:pathLst>
              <a:path h="4212359" w="6134112">
                <a:moveTo>
                  <a:pt x="0" y="0"/>
                </a:moveTo>
                <a:lnTo>
                  <a:pt x="6134112" y="0"/>
                </a:lnTo>
                <a:lnTo>
                  <a:pt x="6134112" y="4212359"/>
                </a:lnTo>
                <a:lnTo>
                  <a:pt x="0" y="421235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1040" t="0" r="-1104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28700" y="1088069"/>
            <a:ext cx="16230600" cy="14674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042"/>
              </a:lnSpc>
            </a:pPr>
            <a:r>
              <a:rPr lang="en-US" sz="8601">
                <a:solidFill>
                  <a:srgbClr val="573D29"/>
                </a:solidFill>
                <a:latin typeface="Amatic SC"/>
                <a:ea typeface="Amatic SC"/>
                <a:cs typeface="Amatic SC"/>
                <a:sym typeface="Amatic SC"/>
              </a:rPr>
              <a:t>which part of the pumpkin catches the sunlight?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208000" y="3256199"/>
            <a:ext cx="5147800" cy="9856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48"/>
              </a:lnSpc>
            </a:pPr>
            <a:r>
              <a:rPr lang="en-US" sz="5820">
                <a:solidFill>
                  <a:srgbClr val="573D29"/>
                </a:solidFill>
                <a:latin typeface="Amatic SC"/>
                <a:ea typeface="Amatic SC"/>
                <a:cs typeface="Amatic SC"/>
                <a:sym typeface="Amatic SC"/>
              </a:rPr>
              <a:t>STEM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208000" y="4660942"/>
            <a:ext cx="5147800" cy="9856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48"/>
              </a:lnSpc>
            </a:pPr>
            <a:r>
              <a:rPr lang="en-US" sz="5820">
                <a:solidFill>
                  <a:srgbClr val="573D29"/>
                </a:solidFill>
                <a:latin typeface="Amatic SC"/>
                <a:ea typeface="Amatic SC"/>
                <a:cs typeface="Amatic SC"/>
                <a:sym typeface="Amatic SC"/>
              </a:rPr>
              <a:t>ROOTS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208000" y="6210914"/>
            <a:ext cx="5147800" cy="9856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48"/>
              </a:lnSpc>
            </a:pPr>
            <a:r>
              <a:rPr lang="en-US" sz="5820">
                <a:solidFill>
                  <a:srgbClr val="573D29"/>
                </a:solidFill>
                <a:latin typeface="Amatic SC"/>
                <a:ea typeface="Amatic SC"/>
                <a:cs typeface="Amatic SC"/>
                <a:sym typeface="Amatic SC"/>
              </a:rPr>
              <a:t>FLOWERS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208000" y="7615657"/>
            <a:ext cx="5147800" cy="9856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48"/>
              </a:lnSpc>
            </a:pPr>
            <a:r>
              <a:rPr lang="en-US" sz="5820">
                <a:solidFill>
                  <a:srgbClr val="573D29"/>
                </a:solidFill>
                <a:latin typeface="Amatic SC"/>
                <a:ea typeface="Amatic SC"/>
                <a:cs typeface="Amatic SC"/>
                <a:sym typeface="Amatic SC"/>
              </a:rPr>
              <a:t>leaves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3446949" y="3393358"/>
            <a:ext cx="3812351" cy="42741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42"/>
              </a:lnSpc>
            </a:pPr>
            <a:r>
              <a:rPr lang="en-US" sz="6102">
                <a:solidFill>
                  <a:srgbClr val="FB9934"/>
                </a:solidFill>
                <a:latin typeface="Amatic SC"/>
                <a:ea typeface="Amatic SC"/>
                <a:cs typeface="Amatic SC"/>
                <a:sym typeface="Amatic SC"/>
              </a:rPr>
              <a:t>bonus challenge: </a:t>
            </a:r>
            <a:r>
              <a:rPr lang="en-US" sz="6102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use </a:t>
            </a:r>
            <a:r>
              <a:rPr lang="en-US" sz="6102" b="true">
                <a:solidFill>
                  <a:srgbClr val="000000"/>
                </a:solidFill>
                <a:latin typeface="Amatic SC Bold"/>
                <a:ea typeface="Amatic SC Bold"/>
                <a:cs typeface="Amatic SC Bold"/>
                <a:sym typeface="Amatic SC Bold"/>
              </a:rPr>
              <a:t>leaves</a:t>
            </a:r>
            <a:r>
              <a:rPr lang="en-US" sz="6102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 and </a:t>
            </a:r>
            <a:r>
              <a:rPr lang="en-US" sz="6102" b="true">
                <a:solidFill>
                  <a:srgbClr val="000000"/>
                </a:solidFill>
                <a:latin typeface="Amatic SC Bold"/>
                <a:ea typeface="Amatic SC Bold"/>
                <a:cs typeface="Amatic SC Bold"/>
                <a:sym typeface="Amatic SC Bold"/>
              </a:rPr>
              <a:t>sunlight</a:t>
            </a:r>
            <a:r>
              <a:rPr lang="en-US" sz="6102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 in the same sentence. 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780017" y="753754"/>
            <a:ext cx="16727966" cy="8779491"/>
            <a:chOff x="0" y="0"/>
            <a:chExt cx="4405720" cy="231229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05719" cy="2312294"/>
            </a:xfrm>
            <a:custGeom>
              <a:avLst/>
              <a:gdLst/>
              <a:ahLst/>
              <a:cxnLst/>
              <a:rect r="r" b="b" t="t" l="l"/>
              <a:pathLst>
                <a:path h="2312294" w="4405719">
                  <a:moveTo>
                    <a:pt x="23603" y="0"/>
                  </a:moveTo>
                  <a:lnTo>
                    <a:pt x="4382116" y="0"/>
                  </a:lnTo>
                  <a:cubicBezTo>
                    <a:pt x="4388376" y="0"/>
                    <a:pt x="4394380" y="2487"/>
                    <a:pt x="4398806" y="6913"/>
                  </a:cubicBezTo>
                  <a:cubicBezTo>
                    <a:pt x="4403233" y="11340"/>
                    <a:pt x="4405719" y="17343"/>
                    <a:pt x="4405719" y="23603"/>
                  </a:cubicBezTo>
                  <a:lnTo>
                    <a:pt x="4405719" y="2288691"/>
                  </a:lnTo>
                  <a:cubicBezTo>
                    <a:pt x="4405719" y="2301726"/>
                    <a:pt x="4395152" y="2312294"/>
                    <a:pt x="4382116" y="2312294"/>
                  </a:cubicBezTo>
                  <a:lnTo>
                    <a:pt x="23603" y="2312294"/>
                  </a:lnTo>
                  <a:cubicBezTo>
                    <a:pt x="10568" y="2312294"/>
                    <a:pt x="0" y="2301726"/>
                    <a:pt x="0" y="2288691"/>
                  </a:cubicBezTo>
                  <a:lnTo>
                    <a:pt x="0" y="23603"/>
                  </a:lnTo>
                  <a:cubicBezTo>
                    <a:pt x="0" y="10568"/>
                    <a:pt x="10568" y="0"/>
                    <a:pt x="23603" y="0"/>
                  </a:cubicBezTo>
                  <a:close/>
                </a:path>
              </a:pathLst>
            </a:custGeom>
            <a:solidFill>
              <a:srgbClr val="FFFCE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4405720" cy="23694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6308117" y="3222258"/>
            <a:ext cx="6947566" cy="5532000"/>
          </a:xfrm>
          <a:custGeom>
            <a:avLst/>
            <a:gdLst/>
            <a:ahLst/>
            <a:cxnLst/>
            <a:rect r="r" b="b" t="t" l="l"/>
            <a:pathLst>
              <a:path h="5532000" w="6947566">
                <a:moveTo>
                  <a:pt x="0" y="0"/>
                </a:moveTo>
                <a:lnTo>
                  <a:pt x="6947566" y="0"/>
                </a:lnTo>
                <a:lnTo>
                  <a:pt x="6947566" y="5532000"/>
                </a:lnTo>
                <a:lnTo>
                  <a:pt x="0" y="553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682973" y="2821233"/>
            <a:ext cx="1572710" cy="1572710"/>
          </a:xfrm>
          <a:custGeom>
            <a:avLst/>
            <a:gdLst/>
            <a:ahLst/>
            <a:cxnLst/>
            <a:rect r="r" b="b" t="t" l="l"/>
            <a:pathLst>
              <a:path h="1572710" w="1572710">
                <a:moveTo>
                  <a:pt x="0" y="0"/>
                </a:moveTo>
                <a:lnTo>
                  <a:pt x="1572710" y="0"/>
                </a:lnTo>
                <a:lnTo>
                  <a:pt x="1572710" y="1572710"/>
                </a:lnTo>
                <a:lnTo>
                  <a:pt x="0" y="15727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73447" y="2821233"/>
            <a:ext cx="4353931" cy="5781154"/>
          </a:xfrm>
          <a:custGeom>
            <a:avLst/>
            <a:gdLst/>
            <a:ahLst/>
            <a:cxnLst/>
            <a:rect r="r" b="b" t="t" l="l"/>
            <a:pathLst>
              <a:path h="5781154" w="4353931">
                <a:moveTo>
                  <a:pt x="0" y="0"/>
                </a:moveTo>
                <a:lnTo>
                  <a:pt x="4353931" y="0"/>
                </a:lnTo>
                <a:lnTo>
                  <a:pt x="4353931" y="5781153"/>
                </a:lnTo>
                <a:lnTo>
                  <a:pt x="0" y="578115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28700" y="1107119"/>
            <a:ext cx="16230600" cy="13423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62"/>
              </a:lnSpc>
            </a:pPr>
            <a:r>
              <a:rPr lang="en-US" sz="7902">
                <a:solidFill>
                  <a:srgbClr val="573D29"/>
                </a:solidFill>
                <a:latin typeface="Amatic SC"/>
                <a:ea typeface="Amatic SC"/>
                <a:cs typeface="Amatic SC"/>
                <a:sym typeface="Amatic SC"/>
              </a:rPr>
              <a:t>what two things do every pumpkin need to survive?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208000" y="3256199"/>
            <a:ext cx="5147800" cy="9856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48"/>
              </a:lnSpc>
            </a:pPr>
            <a:r>
              <a:rPr lang="en-US" sz="5820">
                <a:solidFill>
                  <a:srgbClr val="573D29"/>
                </a:solidFill>
                <a:latin typeface="Amatic SC"/>
                <a:ea typeface="Amatic SC"/>
                <a:cs typeface="Amatic SC"/>
                <a:sym typeface="Amatic SC"/>
              </a:rPr>
              <a:t>water &amp; sunlight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208000" y="4660942"/>
            <a:ext cx="5147800" cy="9856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48"/>
              </a:lnSpc>
            </a:pPr>
            <a:r>
              <a:rPr lang="en-US" sz="5820">
                <a:solidFill>
                  <a:srgbClr val="573D29"/>
                </a:solidFill>
                <a:latin typeface="Amatic SC"/>
                <a:ea typeface="Amatic SC"/>
                <a:cs typeface="Amatic SC"/>
                <a:sym typeface="Amatic SC"/>
              </a:rPr>
              <a:t>water &amp; Leaves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208000" y="6210914"/>
            <a:ext cx="5147800" cy="9856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48"/>
              </a:lnSpc>
            </a:pPr>
            <a:r>
              <a:rPr lang="en-US" sz="5820">
                <a:solidFill>
                  <a:srgbClr val="573D29"/>
                </a:solidFill>
                <a:latin typeface="Amatic SC"/>
                <a:ea typeface="Amatic SC"/>
                <a:cs typeface="Amatic SC"/>
                <a:sym typeface="Amatic SC"/>
              </a:rPr>
              <a:t>stem &amp; flower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208000" y="7615657"/>
            <a:ext cx="5147800" cy="9856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48"/>
              </a:lnSpc>
            </a:pPr>
            <a:r>
              <a:rPr lang="en-US" sz="5820">
                <a:solidFill>
                  <a:srgbClr val="573D29"/>
                </a:solidFill>
                <a:latin typeface="Amatic SC"/>
                <a:ea typeface="Amatic SC"/>
                <a:cs typeface="Amatic SC"/>
                <a:sym typeface="Amatic SC"/>
              </a:rPr>
              <a:t>roots &amp; leaves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3446949" y="3094590"/>
            <a:ext cx="3812351" cy="5682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63"/>
              </a:lnSpc>
            </a:pPr>
            <a:r>
              <a:rPr lang="en-US" sz="5402">
                <a:solidFill>
                  <a:srgbClr val="FB9934"/>
                </a:solidFill>
                <a:latin typeface="Amatic SC"/>
                <a:ea typeface="Amatic SC"/>
                <a:cs typeface="Amatic SC"/>
                <a:sym typeface="Amatic SC"/>
              </a:rPr>
              <a:t>bonus challenge: </a:t>
            </a:r>
            <a:r>
              <a:rPr lang="en-US" sz="5402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can you think of something else that needs water and sunlight to survive?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780017" y="753754"/>
            <a:ext cx="16727966" cy="8779491"/>
            <a:chOff x="0" y="0"/>
            <a:chExt cx="4405720" cy="231229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05719" cy="2312294"/>
            </a:xfrm>
            <a:custGeom>
              <a:avLst/>
              <a:gdLst/>
              <a:ahLst/>
              <a:cxnLst/>
              <a:rect r="r" b="b" t="t" l="l"/>
              <a:pathLst>
                <a:path h="2312294" w="4405719">
                  <a:moveTo>
                    <a:pt x="23603" y="0"/>
                  </a:moveTo>
                  <a:lnTo>
                    <a:pt x="4382116" y="0"/>
                  </a:lnTo>
                  <a:cubicBezTo>
                    <a:pt x="4388376" y="0"/>
                    <a:pt x="4394380" y="2487"/>
                    <a:pt x="4398806" y="6913"/>
                  </a:cubicBezTo>
                  <a:cubicBezTo>
                    <a:pt x="4403233" y="11340"/>
                    <a:pt x="4405719" y="17343"/>
                    <a:pt x="4405719" y="23603"/>
                  </a:cubicBezTo>
                  <a:lnTo>
                    <a:pt x="4405719" y="2288691"/>
                  </a:lnTo>
                  <a:cubicBezTo>
                    <a:pt x="4405719" y="2301726"/>
                    <a:pt x="4395152" y="2312294"/>
                    <a:pt x="4382116" y="2312294"/>
                  </a:cubicBezTo>
                  <a:lnTo>
                    <a:pt x="23603" y="2312294"/>
                  </a:lnTo>
                  <a:cubicBezTo>
                    <a:pt x="10568" y="2312294"/>
                    <a:pt x="0" y="2301726"/>
                    <a:pt x="0" y="2288691"/>
                  </a:cubicBezTo>
                  <a:lnTo>
                    <a:pt x="0" y="23603"/>
                  </a:lnTo>
                  <a:cubicBezTo>
                    <a:pt x="0" y="10568"/>
                    <a:pt x="10568" y="0"/>
                    <a:pt x="23603" y="0"/>
                  </a:cubicBezTo>
                  <a:close/>
                </a:path>
              </a:pathLst>
            </a:custGeom>
            <a:solidFill>
              <a:srgbClr val="FFFCE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4405720" cy="23694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6308117" y="3222258"/>
            <a:ext cx="6947566" cy="5532000"/>
          </a:xfrm>
          <a:custGeom>
            <a:avLst/>
            <a:gdLst/>
            <a:ahLst/>
            <a:cxnLst/>
            <a:rect r="r" b="b" t="t" l="l"/>
            <a:pathLst>
              <a:path h="5532000" w="6947566">
                <a:moveTo>
                  <a:pt x="0" y="0"/>
                </a:moveTo>
                <a:lnTo>
                  <a:pt x="6947566" y="0"/>
                </a:lnTo>
                <a:lnTo>
                  <a:pt x="6947566" y="5532000"/>
                </a:lnTo>
                <a:lnTo>
                  <a:pt x="0" y="553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224753" y="4415548"/>
            <a:ext cx="1572710" cy="1572710"/>
          </a:xfrm>
          <a:custGeom>
            <a:avLst/>
            <a:gdLst/>
            <a:ahLst/>
            <a:cxnLst/>
            <a:rect r="r" b="b" t="t" l="l"/>
            <a:pathLst>
              <a:path h="1572710" w="1572710">
                <a:moveTo>
                  <a:pt x="0" y="0"/>
                </a:moveTo>
                <a:lnTo>
                  <a:pt x="1572710" y="0"/>
                </a:lnTo>
                <a:lnTo>
                  <a:pt x="1572710" y="1572710"/>
                </a:lnTo>
                <a:lnTo>
                  <a:pt x="0" y="15727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5400000">
            <a:off x="832803" y="3844469"/>
            <a:ext cx="6029890" cy="4158692"/>
          </a:xfrm>
          <a:custGeom>
            <a:avLst/>
            <a:gdLst/>
            <a:ahLst/>
            <a:cxnLst/>
            <a:rect r="r" b="b" t="t" l="l"/>
            <a:pathLst>
              <a:path h="4158692" w="6029890">
                <a:moveTo>
                  <a:pt x="0" y="0"/>
                </a:moveTo>
                <a:lnTo>
                  <a:pt x="6029889" y="0"/>
                </a:lnTo>
                <a:lnTo>
                  <a:pt x="6029889" y="4158692"/>
                </a:lnTo>
                <a:lnTo>
                  <a:pt x="0" y="415869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3419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28700" y="1107119"/>
            <a:ext cx="16230600" cy="12928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42"/>
              </a:lnSpc>
            </a:pPr>
            <a:r>
              <a:rPr lang="en-US" sz="7602">
                <a:solidFill>
                  <a:srgbClr val="573D29"/>
                </a:solidFill>
                <a:latin typeface="Amatic SC"/>
                <a:ea typeface="Amatic SC"/>
                <a:cs typeface="Amatic SC"/>
                <a:sym typeface="Amatic SC"/>
              </a:rPr>
              <a:t>finish the life cycle: seed → stem → ____ → Pumpkin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208000" y="3256199"/>
            <a:ext cx="5147800" cy="9856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48"/>
              </a:lnSpc>
            </a:pPr>
            <a:r>
              <a:rPr lang="en-US" sz="5820">
                <a:solidFill>
                  <a:srgbClr val="573D29"/>
                </a:solidFill>
                <a:latin typeface="Amatic SC"/>
                <a:ea typeface="Amatic SC"/>
                <a:cs typeface="Amatic SC"/>
                <a:sym typeface="Amatic SC"/>
              </a:rPr>
              <a:t>roots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208000" y="4660942"/>
            <a:ext cx="5147800" cy="9856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48"/>
              </a:lnSpc>
            </a:pPr>
            <a:r>
              <a:rPr lang="en-US" sz="5820">
                <a:solidFill>
                  <a:srgbClr val="573D29"/>
                </a:solidFill>
                <a:latin typeface="Amatic SC"/>
                <a:ea typeface="Amatic SC"/>
                <a:cs typeface="Amatic SC"/>
                <a:sym typeface="Amatic SC"/>
              </a:rPr>
              <a:t>flower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208000" y="6210914"/>
            <a:ext cx="5147800" cy="9856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48"/>
              </a:lnSpc>
            </a:pPr>
            <a:r>
              <a:rPr lang="en-US" sz="5820">
                <a:solidFill>
                  <a:srgbClr val="573D29"/>
                </a:solidFill>
                <a:latin typeface="Amatic SC"/>
                <a:ea typeface="Amatic SC"/>
                <a:cs typeface="Amatic SC"/>
                <a:sym typeface="Amatic SC"/>
              </a:rPr>
              <a:t>leaves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208000" y="7615657"/>
            <a:ext cx="5147800" cy="9856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48"/>
              </a:lnSpc>
            </a:pPr>
            <a:r>
              <a:rPr lang="en-US" sz="5820">
                <a:solidFill>
                  <a:srgbClr val="573D29"/>
                </a:solidFill>
                <a:latin typeface="Amatic SC"/>
                <a:ea typeface="Amatic SC"/>
                <a:cs typeface="Amatic SC"/>
                <a:sym typeface="Amatic SC"/>
              </a:rPr>
              <a:t>water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3446949" y="3256199"/>
            <a:ext cx="3812351" cy="5682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63"/>
              </a:lnSpc>
            </a:pPr>
            <a:r>
              <a:rPr lang="en-US" sz="5402">
                <a:solidFill>
                  <a:srgbClr val="FB9934"/>
                </a:solidFill>
                <a:latin typeface="Amatic SC"/>
                <a:ea typeface="Amatic SC"/>
                <a:cs typeface="Amatic SC"/>
                <a:sym typeface="Amatic SC"/>
              </a:rPr>
              <a:t>bonus challenge: </a:t>
            </a:r>
          </a:p>
          <a:p>
            <a:pPr algn="ctr">
              <a:lnSpc>
                <a:spcPts val="7563"/>
              </a:lnSpc>
            </a:pPr>
            <a:r>
              <a:rPr lang="en-US" sz="5402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Work together to act out each stage of the pumpkin life cycle without talking.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780017" y="753754"/>
            <a:ext cx="16727966" cy="8779491"/>
            <a:chOff x="0" y="0"/>
            <a:chExt cx="4405720" cy="231229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05719" cy="2312294"/>
            </a:xfrm>
            <a:custGeom>
              <a:avLst/>
              <a:gdLst/>
              <a:ahLst/>
              <a:cxnLst/>
              <a:rect r="r" b="b" t="t" l="l"/>
              <a:pathLst>
                <a:path h="2312294" w="4405719">
                  <a:moveTo>
                    <a:pt x="23603" y="0"/>
                  </a:moveTo>
                  <a:lnTo>
                    <a:pt x="4382116" y="0"/>
                  </a:lnTo>
                  <a:cubicBezTo>
                    <a:pt x="4388376" y="0"/>
                    <a:pt x="4394380" y="2487"/>
                    <a:pt x="4398806" y="6913"/>
                  </a:cubicBezTo>
                  <a:cubicBezTo>
                    <a:pt x="4403233" y="11340"/>
                    <a:pt x="4405719" y="17343"/>
                    <a:pt x="4405719" y="23603"/>
                  </a:cubicBezTo>
                  <a:lnTo>
                    <a:pt x="4405719" y="2288691"/>
                  </a:lnTo>
                  <a:cubicBezTo>
                    <a:pt x="4405719" y="2301726"/>
                    <a:pt x="4395152" y="2312294"/>
                    <a:pt x="4382116" y="2312294"/>
                  </a:cubicBezTo>
                  <a:lnTo>
                    <a:pt x="23603" y="2312294"/>
                  </a:lnTo>
                  <a:cubicBezTo>
                    <a:pt x="10568" y="2312294"/>
                    <a:pt x="0" y="2301726"/>
                    <a:pt x="0" y="2288691"/>
                  </a:cubicBezTo>
                  <a:lnTo>
                    <a:pt x="0" y="23603"/>
                  </a:lnTo>
                  <a:cubicBezTo>
                    <a:pt x="0" y="10568"/>
                    <a:pt x="10568" y="0"/>
                    <a:pt x="23603" y="0"/>
                  </a:cubicBezTo>
                  <a:close/>
                </a:path>
              </a:pathLst>
            </a:custGeom>
            <a:solidFill>
              <a:srgbClr val="FFFCE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4405720" cy="23694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6308117" y="3222258"/>
            <a:ext cx="6947566" cy="5532000"/>
          </a:xfrm>
          <a:custGeom>
            <a:avLst/>
            <a:gdLst/>
            <a:ahLst/>
            <a:cxnLst/>
            <a:rect r="r" b="b" t="t" l="l"/>
            <a:pathLst>
              <a:path h="5532000" w="6947566">
                <a:moveTo>
                  <a:pt x="0" y="0"/>
                </a:moveTo>
                <a:lnTo>
                  <a:pt x="6947566" y="0"/>
                </a:lnTo>
                <a:lnTo>
                  <a:pt x="6947566" y="5532000"/>
                </a:lnTo>
                <a:lnTo>
                  <a:pt x="0" y="553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874238" y="2796467"/>
            <a:ext cx="1572710" cy="1572710"/>
          </a:xfrm>
          <a:custGeom>
            <a:avLst/>
            <a:gdLst/>
            <a:ahLst/>
            <a:cxnLst/>
            <a:rect r="r" b="b" t="t" l="l"/>
            <a:pathLst>
              <a:path h="1572710" w="1572710">
                <a:moveTo>
                  <a:pt x="0" y="0"/>
                </a:moveTo>
                <a:lnTo>
                  <a:pt x="1572711" y="0"/>
                </a:lnTo>
                <a:lnTo>
                  <a:pt x="1572711" y="1572710"/>
                </a:lnTo>
                <a:lnTo>
                  <a:pt x="0" y="15727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65224" y="2796467"/>
            <a:ext cx="4228519" cy="5957791"/>
          </a:xfrm>
          <a:custGeom>
            <a:avLst/>
            <a:gdLst/>
            <a:ahLst/>
            <a:cxnLst/>
            <a:rect r="r" b="b" t="t" l="l"/>
            <a:pathLst>
              <a:path h="5957791" w="4228519">
                <a:moveTo>
                  <a:pt x="0" y="0"/>
                </a:moveTo>
                <a:lnTo>
                  <a:pt x="4228518" y="0"/>
                </a:lnTo>
                <a:lnTo>
                  <a:pt x="4228518" y="5957791"/>
                </a:lnTo>
                <a:lnTo>
                  <a:pt x="0" y="595779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6655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28700" y="1107119"/>
            <a:ext cx="16230600" cy="12928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42"/>
              </a:lnSpc>
            </a:pPr>
            <a:r>
              <a:rPr lang="en-US" sz="7602">
                <a:solidFill>
                  <a:srgbClr val="573D29"/>
                </a:solidFill>
                <a:latin typeface="Amatic SC"/>
                <a:ea typeface="Amatic SC"/>
                <a:cs typeface="Amatic SC"/>
                <a:sym typeface="Amatic SC"/>
              </a:rPr>
              <a:t>which sentence is correct?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208000" y="3256199"/>
            <a:ext cx="5147800" cy="9856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48"/>
              </a:lnSpc>
            </a:pPr>
            <a:r>
              <a:rPr lang="en-US" sz="5820">
                <a:solidFill>
                  <a:srgbClr val="573D29"/>
                </a:solidFill>
                <a:latin typeface="Amatic SC"/>
                <a:ea typeface="Amatic SC"/>
                <a:cs typeface="Amatic SC"/>
                <a:sym typeface="Amatic SC"/>
              </a:rPr>
              <a:t>roots drink water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208000" y="4670467"/>
            <a:ext cx="5147800" cy="9196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88"/>
              </a:lnSpc>
            </a:pPr>
            <a:r>
              <a:rPr lang="en-US" sz="5420">
                <a:solidFill>
                  <a:srgbClr val="573D29"/>
                </a:solidFill>
                <a:latin typeface="Amatic SC"/>
                <a:ea typeface="Amatic SC"/>
                <a:cs typeface="Amatic SC"/>
                <a:sym typeface="Amatic SC"/>
              </a:rPr>
              <a:t>leaves grow underground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208000" y="6210914"/>
            <a:ext cx="5147800" cy="9856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48"/>
              </a:lnSpc>
            </a:pPr>
            <a:r>
              <a:rPr lang="en-US" sz="5820">
                <a:solidFill>
                  <a:srgbClr val="573D29"/>
                </a:solidFill>
                <a:latin typeface="Amatic SC"/>
                <a:ea typeface="Amatic SC"/>
                <a:cs typeface="Amatic SC"/>
                <a:sym typeface="Amatic SC"/>
              </a:rPr>
              <a:t>flowers catch water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208000" y="7615657"/>
            <a:ext cx="5147800" cy="9856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48"/>
              </a:lnSpc>
            </a:pPr>
            <a:r>
              <a:rPr lang="en-US" sz="5820">
                <a:solidFill>
                  <a:srgbClr val="573D29"/>
                </a:solidFill>
                <a:latin typeface="Amatic SC"/>
                <a:ea typeface="Amatic SC"/>
                <a:cs typeface="Amatic SC"/>
                <a:sym typeface="Amatic SC"/>
              </a:rPr>
              <a:t>seeds grow on stems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3446949" y="3256199"/>
            <a:ext cx="3812351" cy="4730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63"/>
              </a:lnSpc>
            </a:pPr>
            <a:r>
              <a:rPr lang="en-US" sz="5402">
                <a:solidFill>
                  <a:srgbClr val="FB9934"/>
                </a:solidFill>
                <a:latin typeface="Amatic SC"/>
                <a:ea typeface="Amatic SC"/>
                <a:cs typeface="Amatic SC"/>
                <a:sym typeface="Amatic SC"/>
              </a:rPr>
              <a:t>bonus challenge: </a:t>
            </a:r>
            <a:r>
              <a:rPr lang="en-US" sz="5402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choose one of the incorrect sentences and fix it!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DAHNgtVk7FY</dc:identifier>
  <dcterms:modified xsi:type="dcterms:W3CDTF">2011-08-01T06:04:30Z</dcterms:modified>
  <cp:revision>1</cp:revision>
  <dc:title>Pumpkin Challenge</dc:title>
</cp:coreProperties>
</file>